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16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256" r:id="rId3"/>
    <p:sldId id="258" r:id="rId4"/>
    <p:sldId id="259" r:id="rId5"/>
    <p:sldId id="260" r:id="rId6"/>
    <p:sldId id="261" r:id="rId7"/>
    <p:sldId id="263" r:id="rId8"/>
    <p:sldId id="264" r:id="rId9"/>
    <p:sldId id="273" r:id="rId10"/>
    <p:sldId id="265" r:id="rId11"/>
    <p:sldId id="266" r:id="rId12"/>
    <p:sldId id="267" r:id="rId13"/>
    <p:sldId id="268" r:id="rId14"/>
    <p:sldId id="262" r:id="rId15"/>
    <p:sldId id="269" r:id="rId16"/>
    <p:sldId id="270" r:id="rId17"/>
    <p:sldId id="271" r:id="rId18"/>
    <p:sldId id="272" r:id="rId19"/>
    <p:sldId id="275" r:id="rId20"/>
    <p:sldId id="274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4" autoAdjust="0"/>
    <p:restoredTop sz="94624" autoAdjust="0"/>
  </p:normalViewPr>
  <p:slideViewPr>
    <p:cSldViewPr>
      <p:cViewPr varScale="1">
        <p:scale>
          <a:sx n="79" d="100"/>
          <a:sy n="79" d="100"/>
        </p:scale>
        <p:origin x="-102" y="-5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Documents%20and%20Settings\&#1042;&#1083;&#1072;&#1076;&#1077;&#1083;&#1077;&#1094;\&#1052;&#1086;&#1080;%20&#1076;&#1086;&#1082;&#1091;&#1084;&#1077;&#1085;&#1090;&#1099;\REPORTS\Rep-2009\&#1087;&#1083;&#1086;&#1090;&#1085;&#1086;&#1089;&#1090;&#1100;-creep.xlsm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&#1042;&#1083;&#1072;&#1076;&#1077;&#1083;&#1077;&#1094;\&#1052;&#1086;&#1080;%20&#1076;&#1086;&#1082;&#1091;&#1084;&#1077;&#1085;&#1090;&#1099;\REPORTS\Rep-2010\&#1055;&#1045;&#1056;&#1057;&#1055;&#1045;&#1050;&#1058;&#1048;&#1042;&#1040;\1&#1055;-1\&#1076;&#1083;&#1080;&#1090;%20&#1087;&#1088;&#1086;&#1095;&#1085;%20592,10-17&#1050;.xls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&#1042;&#1083;&#1072;&#1076;&#1077;&#1083;&#1077;&#1094;\&#1052;&#1086;&#1080;%20&#1076;&#1086;&#1082;&#1091;&#1084;&#1077;&#1085;&#1090;&#1099;\REPORTS\Rep-2011\&#1055;&#1077;&#1088;&#1089;&#1087;&#1077;&#1082;&#1090;&#1080;&#1074;&#1072;\1&#1055;-3\&#1057;&#1088;&#1072;&#1074;&#1085;%20&#1076;&#1083;&#1080;&#1090;%20&#1087;&#1088;%20900&#1057;.xls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&#1042;&#1083;&#1072;&#1076;&#1077;&#1083;&#1077;&#1094;\&#1052;&#1086;&#1080;%20&#1076;&#1086;&#1082;&#1091;&#1084;&#1077;&#1085;&#1090;&#1099;\REPORTS\Rep-2011\&#1055;&#1077;&#1088;&#1089;&#1087;&#1077;&#1082;&#1090;&#1080;&#1074;&#1072;\1&#1055;-3\&#1057;&#1088;&#1072;&#1074;&#1085;%20&#1082;&#1088;&#1072;&#1090;&#1082;%20&#1089;&#1074;%2020&#1057;.xls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&#1042;&#1083;&#1072;&#1076;&#1077;&#1083;&#1077;&#1094;\&#1052;&#1086;&#1080;%20&#1076;&#1086;&#1082;&#1091;&#1084;&#1077;&#1085;&#1090;&#1099;\REPORTS\Rep-2011\&#1055;&#1077;&#1088;&#1089;&#1087;&#1077;&#1082;&#1090;&#1080;&#1074;&#1072;\1&#1055;-3\&#1057;&#1088;&#1072;&#1074;&#1085;%20&#1082;&#1088;&#1072;&#1090;&#1082;%20&#1089;&#1074;%2020&#1057;.xls" TargetMode="External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&#1042;&#1083;&#1072;&#1076;&#1077;&#1083;&#1077;&#1094;\&#1052;&#1086;&#1080;%20&#1076;&#1086;&#1082;&#1091;&#1084;&#1077;&#1085;&#1090;&#1099;\REPORTS\Rep-2011\&#1055;&#1077;&#1088;&#1089;&#1087;&#1077;&#1082;&#1090;&#1080;&#1074;&#1072;\1&#1055;-3\&#1057;&#1088;&#1072;&#1074;&#1085;%20&#1082;&#1088;&#1072;&#1090;&#1082;%20&#1089;&#1074;%2020&#1057;.xls" TargetMode="External"/><Relationship Id="rId1" Type="http://schemas.openxmlformats.org/officeDocument/2006/relationships/themeOverride" Target="../theme/themeOverrid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8.5523460903161236E-2"/>
          <c:y val="3.9795191479169358E-2"/>
          <c:w val="0.88266573812256843"/>
          <c:h val="0.87701423412109836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xVal>
            <c:numRef>
              <c:f>Лист1!$A$2:$A$21</c:f>
              <c:numCache>
                <c:formatCode>General</c:formatCode>
                <c:ptCount val="20"/>
                <c:pt idx="0">
                  <c:v>8.0400000000000009</c:v>
                </c:pt>
                <c:pt idx="2">
                  <c:v>8.56</c:v>
                </c:pt>
                <c:pt idx="3">
                  <c:v>8.6399999999999988</c:v>
                </c:pt>
                <c:pt idx="4">
                  <c:v>8.9700000000000006</c:v>
                </c:pt>
                <c:pt idx="5">
                  <c:v>8.94</c:v>
                </c:pt>
                <c:pt idx="6">
                  <c:v>8.68</c:v>
                </c:pt>
                <c:pt idx="7">
                  <c:v>9.0500000000000007</c:v>
                </c:pt>
                <c:pt idx="8">
                  <c:v>9.2000000000000011</c:v>
                </c:pt>
                <c:pt idx="9">
                  <c:v>8.75</c:v>
                </c:pt>
                <c:pt idx="10">
                  <c:v>8.6</c:v>
                </c:pt>
                <c:pt idx="11">
                  <c:v>8.25</c:v>
                </c:pt>
                <c:pt idx="12">
                  <c:v>8</c:v>
                </c:pt>
                <c:pt idx="13">
                  <c:v>8.9</c:v>
                </c:pt>
                <c:pt idx="15">
                  <c:v>8.7239999999999984</c:v>
                </c:pt>
                <c:pt idx="16">
                  <c:v>8.83</c:v>
                </c:pt>
                <c:pt idx="17">
                  <c:v>8.620000000000001</c:v>
                </c:pt>
                <c:pt idx="18">
                  <c:v>8.5</c:v>
                </c:pt>
                <c:pt idx="19">
                  <c:v>8.25</c:v>
                </c:pt>
              </c:numCache>
            </c:numRef>
          </c:xVal>
          <c:yVal>
            <c:numRef>
              <c:f>Лист1!$B$2:$B$21</c:f>
              <c:numCache>
                <c:formatCode>General</c:formatCode>
                <c:ptCount val="20"/>
                <c:pt idx="0">
                  <c:v>190</c:v>
                </c:pt>
                <c:pt idx="2">
                  <c:v>215</c:v>
                </c:pt>
                <c:pt idx="3">
                  <c:v>233</c:v>
                </c:pt>
                <c:pt idx="4">
                  <c:v>280</c:v>
                </c:pt>
                <c:pt idx="5">
                  <c:v>270</c:v>
                </c:pt>
                <c:pt idx="6">
                  <c:v>265</c:v>
                </c:pt>
                <c:pt idx="7">
                  <c:v>290</c:v>
                </c:pt>
                <c:pt idx="8">
                  <c:v>325</c:v>
                </c:pt>
                <c:pt idx="9">
                  <c:v>275</c:v>
                </c:pt>
                <c:pt idx="10">
                  <c:v>227</c:v>
                </c:pt>
                <c:pt idx="11">
                  <c:v>195</c:v>
                </c:pt>
                <c:pt idx="12">
                  <c:v>200</c:v>
                </c:pt>
                <c:pt idx="13">
                  <c:v>305</c:v>
                </c:pt>
                <c:pt idx="15">
                  <c:v>250</c:v>
                </c:pt>
                <c:pt idx="16">
                  <c:v>240</c:v>
                </c:pt>
                <c:pt idx="17">
                  <c:v>230</c:v>
                </c:pt>
                <c:pt idx="18">
                  <c:v>245</c:v>
                </c:pt>
                <c:pt idx="19">
                  <c:v>200</c:v>
                </c:pt>
              </c:numCache>
            </c:numRef>
          </c:yVal>
          <c:smooth val="0"/>
        </c:ser>
        <c:ser>
          <c:idx val="1"/>
          <c:order val="1"/>
          <c:spPr>
            <a:ln w="28575">
              <a:noFill/>
            </a:ln>
          </c:spPr>
          <c:marker>
            <c:symbol val="none"/>
          </c:marker>
          <c:trendline>
            <c:trendlineType val="linear"/>
            <c:dispRSqr val="0"/>
            <c:dispEq val="0"/>
          </c:trendline>
          <c:xVal>
            <c:numRef>
              <c:f>Лист1!$A$23:$A$24</c:f>
              <c:numCache>
                <c:formatCode>General</c:formatCode>
                <c:ptCount val="2"/>
                <c:pt idx="0">
                  <c:v>7.9</c:v>
                </c:pt>
                <c:pt idx="1">
                  <c:v>9.3000000000000007</c:v>
                </c:pt>
              </c:numCache>
            </c:numRef>
          </c:xVal>
          <c:yVal>
            <c:numRef>
              <c:f>Лист1!$B$23:$B$24</c:f>
              <c:numCache>
                <c:formatCode>General</c:formatCode>
                <c:ptCount val="2"/>
                <c:pt idx="0">
                  <c:v>200</c:v>
                </c:pt>
                <c:pt idx="1">
                  <c:v>353.8</c:v>
                </c:pt>
              </c:numCache>
            </c:numRef>
          </c:yVal>
          <c:smooth val="0"/>
        </c:ser>
        <c:ser>
          <c:idx val="2"/>
          <c:order val="2"/>
          <c:spPr>
            <a:ln w="28575">
              <a:noFill/>
            </a:ln>
          </c:spPr>
          <c:marker>
            <c:symbol val="none"/>
          </c:marker>
          <c:trendline>
            <c:trendlineType val="linear"/>
            <c:dispRSqr val="0"/>
            <c:dispEq val="0"/>
          </c:trendline>
          <c:xVal>
            <c:numRef>
              <c:f>Лист1!$A$26:$A$27</c:f>
              <c:numCache>
                <c:formatCode>General</c:formatCode>
                <c:ptCount val="2"/>
                <c:pt idx="0">
                  <c:v>7.9</c:v>
                </c:pt>
                <c:pt idx="1">
                  <c:v>9.3000000000000007</c:v>
                </c:pt>
              </c:numCache>
            </c:numRef>
          </c:xVal>
          <c:yVal>
            <c:numRef>
              <c:f>Лист1!$B$26:$B$27</c:f>
              <c:numCache>
                <c:formatCode>General</c:formatCode>
                <c:ptCount val="2"/>
                <c:pt idx="0">
                  <c:v>133.5</c:v>
                </c:pt>
                <c:pt idx="1">
                  <c:v>283.8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614720"/>
        <c:axId val="209616256"/>
      </c:scatterChart>
      <c:valAx>
        <c:axId val="2096147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ru-RU"/>
            </a:pPr>
            <a:endParaRPr lang="ru-RU"/>
          </a:p>
        </c:txPr>
        <c:crossAx val="209616256"/>
        <c:crosses val="autoZero"/>
        <c:crossBetween val="midCat"/>
      </c:valAx>
      <c:valAx>
        <c:axId val="209616256"/>
        <c:scaling>
          <c:orientation val="minMax"/>
          <c:max val="400"/>
          <c:min val="10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ru-RU"/>
            </a:pPr>
            <a:endParaRPr lang="ru-RU"/>
          </a:p>
        </c:txPr>
        <c:crossAx val="209614720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pPr>
              <a:solidFill>
                <a:srgbClr val="C00000"/>
              </a:solidFill>
            </c:spPr>
          </c:marker>
          <c:trendline>
            <c:trendlineType val="log"/>
            <c:dispRSqr val="0"/>
            <c:dispEq val="0"/>
          </c:trendline>
          <c:xVal>
            <c:numRef>
              <c:f>Лист1!$A$2:$A$10</c:f>
              <c:numCache>
                <c:formatCode>General</c:formatCode>
                <c:ptCount val="9"/>
                <c:pt idx="0">
                  <c:v>52</c:v>
                </c:pt>
                <c:pt idx="1">
                  <c:v>47</c:v>
                </c:pt>
                <c:pt idx="2">
                  <c:v>163</c:v>
                </c:pt>
                <c:pt idx="3">
                  <c:v>156</c:v>
                </c:pt>
                <c:pt idx="4">
                  <c:v>101</c:v>
                </c:pt>
                <c:pt idx="5">
                  <c:v>281</c:v>
                </c:pt>
                <c:pt idx="8">
                  <c:v>574</c:v>
                </c:pt>
              </c:numCache>
            </c:numRef>
          </c:xVal>
          <c:yVal>
            <c:numRef>
              <c:f>Лист1!$B$2:$B$10</c:f>
              <c:numCache>
                <c:formatCode>General</c:formatCode>
                <c:ptCount val="9"/>
                <c:pt idx="0">
                  <c:v>250</c:v>
                </c:pt>
                <c:pt idx="1">
                  <c:v>250</c:v>
                </c:pt>
                <c:pt idx="2">
                  <c:v>200</c:v>
                </c:pt>
                <c:pt idx="3">
                  <c:v>200</c:v>
                </c:pt>
                <c:pt idx="4">
                  <c:v>210</c:v>
                </c:pt>
                <c:pt idx="5">
                  <c:v>180</c:v>
                </c:pt>
                <c:pt idx="8">
                  <c:v>160</c:v>
                </c:pt>
              </c:numCache>
            </c:numRef>
          </c:yVal>
          <c:smooth val="0"/>
        </c:ser>
        <c:ser>
          <c:idx val="1"/>
          <c:order val="1"/>
          <c:tx>
            <c:v>LEK94</c:v>
          </c:tx>
          <c:spPr>
            <a:ln w="28575">
              <a:noFill/>
            </a:ln>
          </c:spPr>
          <c:marker>
            <c:symbol val="none"/>
          </c:marker>
          <c:trendline>
            <c:spPr>
              <a:ln>
                <a:prstDash val="dash"/>
              </a:ln>
            </c:spPr>
            <c:trendlineType val="log"/>
            <c:dispRSqr val="0"/>
            <c:dispEq val="0"/>
          </c:trendline>
          <c:xVal>
            <c:numRef>
              <c:f>Лист1!$A$13:$A$14</c:f>
              <c:numCache>
                <c:formatCode>General</c:formatCode>
                <c:ptCount val="2"/>
                <c:pt idx="0">
                  <c:v>100</c:v>
                </c:pt>
                <c:pt idx="1">
                  <c:v>1000</c:v>
                </c:pt>
              </c:numCache>
            </c:numRef>
          </c:xVal>
          <c:yVal>
            <c:numRef>
              <c:f>Лист1!$B$13:$B$14</c:f>
              <c:numCache>
                <c:formatCode>General</c:formatCode>
                <c:ptCount val="2"/>
                <c:pt idx="0">
                  <c:v>202</c:v>
                </c:pt>
                <c:pt idx="1">
                  <c:v>129</c:v>
                </c:pt>
              </c:numCache>
            </c:numRef>
          </c:yVal>
          <c:smooth val="0"/>
        </c:ser>
        <c:ser>
          <c:idx val="2"/>
          <c:order val="2"/>
          <c:tx>
            <c:v>LDS-1101</c:v>
          </c:tx>
          <c:spPr>
            <a:ln w="28575">
              <a:noFill/>
            </a:ln>
          </c:spPr>
          <c:marker>
            <c:symbol val="none"/>
          </c:marker>
          <c:trendline>
            <c:spPr>
              <a:ln>
                <a:prstDash val="dash"/>
              </a:ln>
            </c:spPr>
            <c:trendlineType val="log"/>
            <c:dispRSqr val="0"/>
            <c:dispEq val="0"/>
          </c:trendline>
          <c:xVal>
            <c:numRef>
              <c:f>Лист1!$A$16:$A$17</c:f>
              <c:numCache>
                <c:formatCode>General</c:formatCode>
                <c:ptCount val="2"/>
                <c:pt idx="0">
                  <c:v>100</c:v>
                </c:pt>
                <c:pt idx="1">
                  <c:v>1000</c:v>
                </c:pt>
              </c:numCache>
            </c:numRef>
          </c:xVal>
          <c:yVal>
            <c:numRef>
              <c:f>Лист1!$B$16:$B$17</c:f>
              <c:numCache>
                <c:formatCode>General</c:formatCode>
                <c:ptCount val="2"/>
                <c:pt idx="0">
                  <c:v>245</c:v>
                </c:pt>
                <c:pt idx="1">
                  <c:v>160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98568448"/>
        <c:axId val="398747520"/>
      </c:scatterChart>
      <c:valAx>
        <c:axId val="398568448"/>
        <c:scaling>
          <c:logBase val="10"/>
          <c:orientation val="minMax"/>
          <c:max val="1000"/>
          <c:min val="10"/>
        </c:scaling>
        <c:delete val="0"/>
        <c:axPos val="b"/>
        <c:majorGridlines/>
        <c:min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lang="en-US" sz="1200" b="1" i="1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398747520"/>
        <c:crosses val="autoZero"/>
        <c:crossBetween val="midCat"/>
        <c:majorUnit val="100"/>
      </c:valAx>
      <c:valAx>
        <c:axId val="3987475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n-US" sz="1200" b="1" i="1" baseline="0"/>
            </a:pPr>
            <a:endParaRPr lang="ru-RU"/>
          </a:p>
        </c:txPr>
        <c:crossAx val="398568448"/>
        <c:crosses val="autoZero"/>
        <c:crossBetween val="midCat"/>
      </c:valAx>
    </c:plotArea>
    <c:plotVisOnly val="1"/>
    <c:dispBlanksAs val="gap"/>
    <c:showDLblsOverMax val="0"/>
  </c:chart>
  <c:spPr>
    <a:solidFill>
      <a:schemeClr val="bg1"/>
    </a:solidFill>
  </c:sp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8"/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marker>
          <c:xVal>
            <c:numRef>
              <c:f>Лист1!$F$3:$F$5</c:f>
              <c:numCache>
                <c:formatCode>General</c:formatCode>
                <c:ptCount val="3"/>
                <c:pt idx="0">
                  <c:v>100</c:v>
                </c:pt>
                <c:pt idx="1">
                  <c:v>500</c:v>
                </c:pt>
                <c:pt idx="2">
                  <c:v>1000</c:v>
                </c:pt>
              </c:numCache>
            </c:numRef>
          </c:xVal>
          <c:yVal>
            <c:numRef>
              <c:f>Лист1!$G$3:$G$5</c:f>
              <c:numCache>
                <c:formatCode>General</c:formatCode>
                <c:ptCount val="3"/>
                <c:pt idx="0">
                  <c:v>354</c:v>
                </c:pt>
                <c:pt idx="1">
                  <c:v>276</c:v>
                </c:pt>
                <c:pt idx="2">
                  <c:v>246</c:v>
                </c:pt>
              </c:numCache>
            </c:numRef>
          </c:yVal>
          <c:smooth val="0"/>
        </c:ser>
        <c:ser>
          <c:idx val="1"/>
          <c:order val="1"/>
          <c:spPr>
            <a:ln w="28575">
              <a:noFill/>
            </a:ln>
          </c:spPr>
          <c:marker>
            <c:symbol val="none"/>
          </c:marker>
          <c:trendline>
            <c:spPr>
              <a:ln w="19050">
                <a:prstDash val="lgDash"/>
              </a:ln>
            </c:spPr>
            <c:trendlineType val="log"/>
            <c:dispRSqr val="0"/>
            <c:dispEq val="0"/>
          </c:trendline>
          <c:xVal>
            <c:numRef>
              <c:f>Лист1!$F$12:$F$15</c:f>
              <c:numCache>
                <c:formatCode>General</c:formatCode>
                <c:ptCount val="4"/>
                <c:pt idx="0">
                  <c:v>10</c:v>
                </c:pt>
                <c:pt idx="1">
                  <c:v>100</c:v>
                </c:pt>
                <c:pt idx="2">
                  <c:v>500</c:v>
                </c:pt>
                <c:pt idx="3">
                  <c:v>1000</c:v>
                </c:pt>
              </c:numCache>
            </c:numRef>
          </c:xVal>
          <c:yVal>
            <c:numRef>
              <c:f>Лист1!$G$12:$G$15</c:f>
              <c:numCache>
                <c:formatCode>General</c:formatCode>
                <c:ptCount val="4"/>
                <c:pt idx="0">
                  <c:v>420</c:v>
                </c:pt>
                <c:pt idx="1">
                  <c:v>300</c:v>
                </c:pt>
                <c:pt idx="2">
                  <c:v>230</c:v>
                </c:pt>
                <c:pt idx="3">
                  <c:v>200</c:v>
                </c:pt>
              </c:numCache>
            </c:numRef>
          </c:yVal>
          <c:smooth val="0"/>
        </c:ser>
        <c:ser>
          <c:idx val="2"/>
          <c:order val="2"/>
          <c:spPr>
            <a:ln w="28575">
              <a:noFill/>
            </a:ln>
          </c:spPr>
          <c:marker>
            <c:symbol val="none"/>
          </c:marker>
          <c:trendline>
            <c:spPr>
              <a:ln w="19050">
                <a:prstDash val="dash"/>
              </a:ln>
            </c:spPr>
            <c:trendlineType val="log"/>
            <c:dispRSqr val="0"/>
            <c:dispEq val="0"/>
          </c:trendline>
          <c:xVal>
            <c:numRef>
              <c:f>Лист1!$F$7:$F$11</c:f>
              <c:numCache>
                <c:formatCode>General</c:formatCode>
                <c:ptCount val="5"/>
                <c:pt idx="0">
                  <c:v>10</c:v>
                </c:pt>
                <c:pt idx="1">
                  <c:v>100</c:v>
                </c:pt>
                <c:pt idx="2">
                  <c:v>500</c:v>
                </c:pt>
                <c:pt idx="3">
                  <c:v>1000</c:v>
                </c:pt>
                <c:pt idx="4">
                  <c:v>5000</c:v>
                </c:pt>
              </c:numCache>
            </c:numRef>
          </c:xVal>
          <c:yVal>
            <c:numRef>
              <c:f>Лист1!$G$7:$G$11</c:f>
              <c:numCache>
                <c:formatCode>General</c:formatCode>
                <c:ptCount val="5"/>
                <c:pt idx="0">
                  <c:v>465</c:v>
                </c:pt>
                <c:pt idx="1">
                  <c:v>350</c:v>
                </c:pt>
                <c:pt idx="2">
                  <c:v>275</c:v>
                </c:pt>
                <c:pt idx="3">
                  <c:v>250</c:v>
                </c:pt>
                <c:pt idx="4">
                  <c:v>190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4842880"/>
        <c:axId val="74879744"/>
      </c:scatterChart>
      <c:valAx>
        <c:axId val="74842880"/>
        <c:scaling>
          <c:logBase val="10"/>
          <c:orientation val="minMax"/>
          <c:max val="10000"/>
          <c:min val="10"/>
        </c:scaling>
        <c:delete val="0"/>
        <c:axPos val="b"/>
        <c:min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 i="0" baseline="0"/>
            </a:pPr>
            <a:endParaRPr lang="ru-RU"/>
          </a:p>
        </c:txPr>
        <c:crossAx val="74879744"/>
        <c:crosses val="autoZero"/>
        <c:crossBetween val="midCat"/>
        <c:majorUnit val="100"/>
      </c:valAx>
      <c:valAx>
        <c:axId val="74879744"/>
        <c:scaling>
          <c:orientation val="minMax"/>
          <c:max val="500"/>
          <c:min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 i="0" baseline="0"/>
            </a:pPr>
            <a:endParaRPr lang="ru-RU"/>
          </a:p>
        </c:txPr>
        <c:crossAx val="74842880"/>
        <c:crosses val="autoZero"/>
        <c:crossBetween val="midCat"/>
        <c:majorUnit val="50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  <c:spPr>
        <a:solidFill>
          <a:schemeClr val="bg1">
            <a:lumMod val="85000"/>
          </a:schemeClr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733438051701363"/>
          <c:y val="6.0602557659016086E-2"/>
          <c:w val="0.80810466466627762"/>
          <c:h val="0.67357569665494055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chemeClr val="accent6">
                <a:lumMod val="60000"/>
                <a:lumOff val="40000"/>
              </a:schemeClr>
            </a:solidFill>
          </c:spPr>
          <c:invertIfNegative val="0"/>
          <c:val>
            <c:numRef>
              <c:f>Лист1!$E$2:$G$2</c:f>
              <c:numCache>
                <c:formatCode>General</c:formatCode>
                <c:ptCount val="3"/>
                <c:pt idx="0">
                  <c:v>885</c:v>
                </c:pt>
                <c:pt idx="1">
                  <c:v>950</c:v>
                </c:pt>
                <c:pt idx="2">
                  <c:v>850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7654272"/>
        <c:axId val="210207872"/>
        <c:axId val="0"/>
      </c:bar3DChart>
      <c:catAx>
        <c:axId val="207654272"/>
        <c:scaling>
          <c:orientation val="minMax"/>
        </c:scaling>
        <c:delete val="0"/>
        <c:axPos val="b"/>
        <c:majorTickMark val="out"/>
        <c:minorTickMark val="none"/>
        <c:tickLblPos val="nextTo"/>
        <c:crossAx val="210207872"/>
        <c:crosses val="autoZero"/>
        <c:auto val="1"/>
        <c:lblAlgn val="ctr"/>
        <c:lblOffset val="100"/>
        <c:noMultiLvlLbl val="0"/>
      </c:catAx>
      <c:valAx>
        <c:axId val="2102078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207654272"/>
        <c:crosses val="autoZero"/>
        <c:crossBetween val="between"/>
        <c:majorUnit val="50"/>
      </c:valAx>
      <c:spPr>
        <a:ln>
          <a:noFill/>
        </a:ln>
      </c:spPr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  <c:spPr>
        <a:solidFill>
          <a:schemeClr val="bg1">
            <a:lumMod val="85000"/>
          </a:schemeClr>
        </a:solidFill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5">
                <a:lumMod val="60000"/>
                <a:lumOff val="40000"/>
              </a:schemeClr>
            </a:solidFill>
          </c:spPr>
          <c:invertIfNegative val="0"/>
          <c:val>
            <c:numRef>
              <c:f>Лист1!$E$13:$G$13</c:f>
              <c:numCache>
                <c:formatCode>General</c:formatCode>
                <c:ptCount val="3"/>
                <c:pt idx="0">
                  <c:v>1055</c:v>
                </c:pt>
                <c:pt idx="1">
                  <c:v>1050</c:v>
                </c:pt>
                <c:pt idx="2">
                  <c:v>1000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49523968"/>
        <c:axId val="349526272"/>
        <c:axId val="0"/>
      </c:bar3DChart>
      <c:catAx>
        <c:axId val="349523968"/>
        <c:scaling>
          <c:orientation val="minMax"/>
        </c:scaling>
        <c:delete val="0"/>
        <c:axPos val="b"/>
        <c:majorTickMark val="out"/>
        <c:minorTickMark val="none"/>
        <c:tickLblPos val="nextTo"/>
        <c:crossAx val="349526272"/>
        <c:crosses val="autoZero"/>
        <c:auto val="1"/>
        <c:lblAlgn val="ctr"/>
        <c:lblOffset val="100"/>
        <c:noMultiLvlLbl val="0"/>
      </c:catAx>
      <c:valAx>
        <c:axId val="3495262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349523968"/>
        <c:crosses val="autoZero"/>
        <c:crossBetween val="between"/>
        <c:majorUnit val="50"/>
      </c:valAx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  <c:spPr>
        <a:solidFill>
          <a:schemeClr val="bg1">
            <a:lumMod val="85000"/>
          </a:schemeClr>
        </a:solidFill>
        <a:ln>
          <a:solidFill>
            <a:schemeClr val="bg1">
              <a:lumMod val="85000"/>
            </a:schemeClr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C00000"/>
            </a:solidFill>
          </c:spPr>
          <c:invertIfNegative val="0"/>
          <c:val>
            <c:numRef>
              <c:f>Лист1!$E$24:$G$24</c:f>
              <c:numCache>
                <c:formatCode>General</c:formatCode>
                <c:ptCount val="3"/>
                <c:pt idx="0">
                  <c:v>10.9</c:v>
                </c:pt>
                <c:pt idx="1">
                  <c:v>5</c:v>
                </c:pt>
                <c:pt idx="2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5824768"/>
        <c:axId val="205826304"/>
        <c:axId val="0"/>
      </c:bar3DChart>
      <c:catAx>
        <c:axId val="205824768"/>
        <c:scaling>
          <c:orientation val="minMax"/>
        </c:scaling>
        <c:delete val="0"/>
        <c:axPos val="b"/>
        <c:majorTickMark val="out"/>
        <c:minorTickMark val="none"/>
        <c:tickLblPos val="nextTo"/>
        <c:crossAx val="205826304"/>
        <c:crosses val="autoZero"/>
        <c:auto val="1"/>
        <c:lblAlgn val="ctr"/>
        <c:lblOffset val="100"/>
        <c:noMultiLvlLbl val="0"/>
      </c:catAx>
      <c:valAx>
        <c:axId val="2058263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205824768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emf"/><Relationship Id="rId1" Type="http://schemas.openxmlformats.org/officeDocument/2006/relationships/image" Target="../media/image40.wmf"/><Relationship Id="rId5" Type="http://schemas.openxmlformats.org/officeDocument/2006/relationships/image" Target="../media/image44.wmf"/><Relationship Id="rId4" Type="http://schemas.openxmlformats.org/officeDocument/2006/relationships/image" Target="../media/image43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0.31935</cdr:x>
      <cdr:y>0.50032</cdr:y>
    </cdr:from>
    <cdr:to>
      <cdr:x>0.44724</cdr:x>
      <cdr:y>0.53143</cdr:y>
    </cdr:to>
    <cdr:sp macro="" textlink="">
      <cdr:nvSpPr>
        <cdr:cNvPr id="2" name="Овал 1"/>
        <cdr:cNvSpPr/>
      </cdr:nvSpPr>
      <cdr:spPr>
        <a:xfrm xmlns:a="http://schemas.openxmlformats.org/drawingml/2006/main" rot="19717664">
          <a:off x="1825103" y="2251715"/>
          <a:ext cx="730893" cy="140040"/>
        </a:xfrm>
        <a:prstGeom xmlns:a="http://schemas.openxmlformats.org/drawingml/2006/main" prst="ellipse">
          <a:avLst/>
        </a:prstGeom>
        <a:solidFill xmlns:a="http://schemas.openxmlformats.org/drawingml/2006/main">
          <a:srgbClr val="C00000"/>
        </a:solidFill>
        <a:ln xmlns:a="http://schemas.openxmlformats.org/drawingml/2006/main">
          <a:solidFill>
            <a:srgbClr val="C0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B31F33-7BC0-4781-B783-35B1D9EC3FBF}" type="datetimeFigureOut">
              <a:rPr lang="ru-RU" smtClean="0"/>
              <a:t>12.10.2016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A5B6A7-919B-4CEF-8B7B-524993D84B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0652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E5C11D-7538-4AE1-936F-03DAC8AC4D3D}" type="slidenum">
              <a:rPr lang="ru-RU"/>
              <a:pPr/>
              <a:t>1</a:t>
            </a:fld>
            <a:endParaRPr lang="ru-RU"/>
          </a:p>
        </p:txBody>
      </p:sp>
      <p:sp>
        <p:nvSpPr>
          <p:cNvPr id="11266" name="Rectangle 7"/>
          <p:cNvSpPr txBox="1">
            <a:spLocks noGrp="1" noChangeArrowheads="1"/>
          </p:cNvSpPr>
          <p:nvPr/>
        </p:nvSpPr>
        <p:spPr bwMode="auto">
          <a:xfrm>
            <a:off x="3885453" y="8686434"/>
            <a:ext cx="2972547" cy="457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9B56FE52-C69A-4964-A95A-4146219622B7}" type="slidenum">
              <a:rPr lang="ru-RU" sz="1200">
                <a:latin typeface="Times New Roman" pitchFamily="18" charset="0"/>
              </a:rPr>
              <a:pPr algn="r"/>
              <a:t>1</a:t>
            </a:fld>
            <a:endParaRPr lang="ru-RU" sz="1200">
              <a:latin typeface="Times New Roman" pitchFamily="18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508" y="4343217"/>
            <a:ext cx="5028986" cy="4115165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0B2901-DE7D-49D4-A70A-13FE5B54250C}" type="slidenum">
              <a:rPr lang="ru-RU"/>
              <a:pPr/>
              <a:t>12</a:t>
            </a:fld>
            <a:endParaRPr lang="ru-RU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Коррозионно-стойкая сталь ВНС-9 интенсивно упрочняется при холодной прокатке за счет деформационного распада аустенита и нагартовки. Нагартовка со степенью деформации 35-40% обеспечивает получение ленты толщиной 0,3-0,4 мм с высокой прочностью и пластичностью. Лента обладает высоким сопротивлением к развитию поверхностных трещин, не склонна к МКК. Требуется оптимизация технологии производства с целью обеспечения гарантированных механических свойств и повышения качества поверхности ленты.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306D2B-BF7C-4C31-ADA3-104FF8752B85}" type="slidenum">
              <a:rPr lang="ru-RU"/>
              <a:pPr/>
              <a:t>13</a:t>
            </a:fld>
            <a:endParaRPr lang="ru-RU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4213"/>
            <a:ext cx="4573587" cy="3430587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07A52A-E20F-4347-B580-913731202E80}" type="slidenum">
              <a:rPr lang="ru-RU"/>
              <a:pPr/>
              <a:t>15</a:t>
            </a:fld>
            <a:endParaRPr lang="ru-RU"/>
          </a:p>
        </p:txBody>
      </p:sp>
      <p:sp>
        <p:nvSpPr>
          <p:cNvPr id="819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E369A955-26A1-49B9-AEE5-6539B7BAF829}" type="slidenum">
              <a:rPr lang="ru-RU" sz="1200">
                <a:latin typeface="Times New Roman" pitchFamily="18" charset="0"/>
              </a:rPr>
              <a:pPr algn="r"/>
              <a:t>15</a:t>
            </a:fld>
            <a:endParaRPr lang="ru-RU" sz="1200">
              <a:latin typeface="Times New Roman" pitchFamily="18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5" tIns="45718" rIns="91435" bIns="45718"/>
          <a:lstStyle/>
          <a:p>
            <a:pPr indent="261938" algn="just"/>
            <a:r>
              <a:rPr lang="ru-RU"/>
              <a:t>Высокотехнологичный сплав 1441 пониженной плотности разработан ВИАМ на базе системы </a:t>
            </a:r>
            <a:r>
              <a:rPr lang="en-US"/>
              <a:t>Al</a:t>
            </a:r>
            <a:r>
              <a:rPr lang="ru-RU"/>
              <a:t>-</a:t>
            </a:r>
            <a:r>
              <a:rPr lang="en-US"/>
              <a:t>Cu</a:t>
            </a:r>
            <a:r>
              <a:rPr lang="ru-RU"/>
              <a:t>-</a:t>
            </a:r>
            <a:r>
              <a:rPr lang="en-US"/>
              <a:t>Mg</a:t>
            </a:r>
            <a:r>
              <a:rPr lang="ru-RU"/>
              <a:t>-</a:t>
            </a:r>
            <a:r>
              <a:rPr lang="en-US"/>
              <a:t>Li</a:t>
            </a:r>
            <a:r>
              <a:rPr lang="ru-RU"/>
              <a:t>. Сплав рекомендуется для силовых деталей планера - обшивка фюзеляжа, стрингерный набор и др.</a:t>
            </a:r>
          </a:p>
          <a:p>
            <a:pPr indent="261938" algn="just"/>
            <a:r>
              <a:rPr lang="ru-RU"/>
              <a:t>По сравнению с </a:t>
            </a:r>
            <a:r>
              <a:rPr lang="en-US"/>
              <a:t>Al</a:t>
            </a:r>
            <a:r>
              <a:rPr lang="ru-RU"/>
              <a:t>-</a:t>
            </a:r>
            <a:r>
              <a:rPr lang="en-US"/>
              <a:t>Li</a:t>
            </a:r>
            <a:r>
              <a:rPr lang="ru-RU"/>
              <a:t>-сплавами других систем легирования сплав 1441 обладает наилучшей технологичностью при холодной деформации, что позволяет получать холоднокатаные плакированные листы толщиной до 0,3 мм методом холодной рулонной прокатки по технологии, близкой к используемой при производстве листов из сплава 1163. Листы из сплава 1441 рекомендуются взамен сплава 1163АТ для обшивки фюзеляжа. Преимуществами сплава 1441, в сравнении со сплавом 1163, являются пониженная на 6,5 % плотность (2,6 г/см</a:t>
            </a:r>
            <a:r>
              <a:rPr lang="ru-RU" baseline="30000"/>
              <a:t>З</a:t>
            </a:r>
            <a:r>
              <a:rPr lang="ru-RU"/>
              <a:t>), повышенный на 12% модуль упругости (78,5 ГПа) при улучшенных ресурсных и прочностных характеристиках.</a:t>
            </a:r>
          </a:p>
          <a:p>
            <a:pPr indent="261938" algn="just"/>
            <a:r>
              <a:rPr lang="ru-RU"/>
              <a:t>Из сплава 1441 на КУМЗ освоено промышленное производство плакированных листов толщиной до 0,3 мм шириной до 1500 мм, длиной до 7000 мм.</a:t>
            </a:r>
          </a:p>
          <a:p>
            <a:pPr indent="261938" algn="just"/>
            <a:r>
              <a:rPr lang="ru-RU"/>
              <a:t>В виде листов сплав 1441 широко применен в гидросамолетах Бе-103 и Бе-200 ТАНТК им. Г.М. Бериева. Перспективы применения сплавы – самолеты Ту-204СМ, МС-21, SSJ. Актуальным вопросом является разработка технологий производства авиационных плит длиной до 25000 мм и обшивочных листов шириной до 2500 мм. </a:t>
            </a:r>
          </a:p>
          <a:p>
            <a:pPr indent="261938"/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C21FB2-BF3F-4B18-B511-ABCAC26B9CFA}" type="slidenum">
              <a:rPr lang="ru-RU"/>
              <a:pPr/>
              <a:t>16</a:t>
            </a:fld>
            <a:endParaRPr lang="ru-RU"/>
          </a:p>
        </p:txBody>
      </p:sp>
      <p:sp>
        <p:nvSpPr>
          <p:cNvPr id="1024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A4B4DA0D-26CC-45D9-8EA9-59ADA7394F21}" type="slidenum">
              <a:rPr lang="ru-RU" sz="1200">
                <a:latin typeface="Times New Roman" pitchFamily="18" charset="0"/>
              </a:rPr>
              <a:pPr algn="r"/>
              <a:t>16</a:t>
            </a:fld>
            <a:endParaRPr lang="ru-RU" sz="1200">
              <a:latin typeface="Times New Roman" pitchFamily="18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5" tIns="45718" rIns="91435" bIns="45718"/>
          <a:lstStyle/>
          <a:p>
            <a:pPr indent="261938" algn="just"/>
            <a:r>
              <a:rPr lang="ru-RU"/>
              <a:t>Высокотехнологичный сплав 1441 пониженной плотности разработан ВИАМ на базе системы </a:t>
            </a:r>
            <a:r>
              <a:rPr lang="en-US"/>
              <a:t>Al</a:t>
            </a:r>
            <a:r>
              <a:rPr lang="ru-RU"/>
              <a:t>-</a:t>
            </a:r>
            <a:r>
              <a:rPr lang="en-US"/>
              <a:t>Cu</a:t>
            </a:r>
            <a:r>
              <a:rPr lang="ru-RU"/>
              <a:t>-</a:t>
            </a:r>
            <a:r>
              <a:rPr lang="en-US"/>
              <a:t>Mg</a:t>
            </a:r>
            <a:r>
              <a:rPr lang="ru-RU"/>
              <a:t>-</a:t>
            </a:r>
            <a:r>
              <a:rPr lang="en-US"/>
              <a:t>Li</a:t>
            </a:r>
            <a:r>
              <a:rPr lang="ru-RU"/>
              <a:t>. Сплав рекомендуется для силовых деталей планера - обшивка фюзеляжа, стрингерный набор и др.</a:t>
            </a:r>
          </a:p>
          <a:p>
            <a:pPr indent="261938" algn="just"/>
            <a:r>
              <a:rPr lang="ru-RU"/>
              <a:t>По сравнению с </a:t>
            </a:r>
            <a:r>
              <a:rPr lang="en-US"/>
              <a:t>Al</a:t>
            </a:r>
            <a:r>
              <a:rPr lang="ru-RU"/>
              <a:t>-</a:t>
            </a:r>
            <a:r>
              <a:rPr lang="en-US"/>
              <a:t>Li</a:t>
            </a:r>
            <a:r>
              <a:rPr lang="ru-RU"/>
              <a:t>-сплавами других систем легирования сплав 1441 обладает наилучшей технологичностью при холодной деформации, что позволяет получать холоднокатаные плакированные листы толщиной до 0,3 мм методом холодной рулонной прокатки по технологии, близкой к используемой при производстве листов из сплава 1163. Листы из сплава 1441 рекомендуются взамен сплава 1163АТ для обшивки фюзеляжа. Преимуществами сплава 1441, в сравнении со сплавом 1163, являются пониженная на 6,5 % плотность (2,6 г/см</a:t>
            </a:r>
            <a:r>
              <a:rPr lang="ru-RU" baseline="30000"/>
              <a:t>З</a:t>
            </a:r>
            <a:r>
              <a:rPr lang="ru-RU"/>
              <a:t>), повышенный на 12% модуль упругости (78,5 ГПа) при улучшенных ресурсных и прочностных характеристиках.</a:t>
            </a:r>
          </a:p>
          <a:p>
            <a:pPr indent="261938" algn="just"/>
            <a:r>
              <a:rPr lang="ru-RU"/>
              <a:t>Из сплава 1441 на КУМЗ освоено промышленное производство плакированных листов толщиной до 0,3 мм шириной до 1500 мм, длиной до 7000 мм.</a:t>
            </a:r>
          </a:p>
          <a:p>
            <a:pPr indent="261938" algn="just"/>
            <a:r>
              <a:rPr lang="ru-RU"/>
              <a:t>В виде листов сплав 1441 широко применен в гидросамолетах Бе-103 и Бе-200 ТАНТК им. Г.М. Бериева. Перспективы применения сплавы – самолеты Ту-204СМ, МС-21, SSJ. Актуальным вопросом является разработка технологий производства авиационных плит длиной до 25000 мм и обшивочных листов шириной до 2500 мм. </a:t>
            </a:r>
          </a:p>
          <a:p>
            <a:pPr indent="261938"/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252988-CC1C-473B-BA37-9F015730167C}" type="slidenum">
              <a:rPr lang="ru-RU"/>
              <a:pPr/>
              <a:t>17</a:t>
            </a:fld>
            <a:endParaRPr lang="ru-RU"/>
          </a:p>
        </p:txBody>
      </p:sp>
      <p:sp>
        <p:nvSpPr>
          <p:cNvPr id="1229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3387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514" tIns="44257" rIns="88514" bIns="44257" anchor="b"/>
          <a:lstStyle>
            <a:lvl1pPr defTabSz="885825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19138" indent="-276225" defTabSz="885825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06488" indent="-220663" defTabSz="885825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49400" indent="-222250" defTabSz="885825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992313" indent="-222250" defTabSz="885825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49513" indent="-222250" defTabSz="8858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06713" indent="-222250" defTabSz="8858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63913" indent="-222250" defTabSz="8858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21113" indent="-222250" defTabSz="8858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122C3E45-BAAF-4967-9EF9-27BCC83D5CFD}" type="slidenum">
              <a:rPr lang="ru-RU" sz="1200">
                <a:latin typeface="Times New Roman" pitchFamily="18" charset="0"/>
              </a:rPr>
              <a:pPr algn="r"/>
              <a:t>17</a:t>
            </a:fld>
            <a:endParaRPr lang="ru-RU" sz="1200">
              <a:latin typeface="Times New Roman" pitchFamily="18" charset="0"/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8514" tIns="44257" rIns="88514" bIns="44257"/>
          <a:lstStyle/>
          <a:p>
            <a:pPr algn="just"/>
            <a:r>
              <a:rPr lang="ru-RU"/>
              <a:t>    Волокнисто-металлические слоистые материалы (</a:t>
            </a:r>
            <a:r>
              <a:rPr lang="en-US"/>
              <a:t>GLARE</a:t>
            </a:r>
            <a:r>
              <a:rPr lang="ru-RU"/>
              <a:t> – за рубежом, СИАЛ – в России) являются новым классом конструкционных материалов и состоят из тонких (0,3-0,5 мм) алюминиевых листов и прослоек препрега со стекловолокнами различной структуры армирования.</a:t>
            </a:r>
          </a:p>
          <a:p>
            <a:pPr algn="just"/>
            <a:r>
              <a:rPr lang="ru-RU"/>
              <a:t>     Предназначены для обшивок фюзеляжа, внутренних перегородок, стопперов трещин, ремонта авиационной техники. За рубежом осуществляется широкое внедрение на обшивку фюзеляжа аэробуса </a:t>
            </a:r>
            <a:r>
              <a:rPr lang="en-US"/>
              <a:t>A</a:t>
            </a:r>
            <a:r>
              <a:rPr lang="ru-RU"/>
              <a:t>-380 материалов </a:t>
            </a:r>
            <a:r>
              <a:rPr lang="en-US"/>
              <a:t>GLARE</a:t>
            </a:r>
            <a:r>
              <a:rPr lang="ru-RU"/>
              <a:t> на базе листов из традиционного сплава 2024.</a:t>
            </a:r>
          </a:p>
          <a:p>
            <a:pPr algn="just"/>
            <a:r>
              <a:rPr lang="ru-RU"/>
              <a:t>     Волокнисто-металлические слоистые материалы отличаются чрезвычайно высоким сопротивлением росту трещины усталости (</a:t>
            </a:r>
            <a:r>
              <a:rPr lang="en-US"/>
              <a:t>d</a:t>
            </a:r>
            <a:r>
              <a:rPr lang="ru-RU"/>
              <a:t>2</a:t>
            </a:r>
            <a:r>
              <a:rPr lang="en-US"/>
              <a:t>l</a:t>
            </a:r>
            <a:r>
              <a:rPr lang="ru-RU"/>
              <a:t>/</a:t>
            </a:r>
            <a:r>
              <a:rPr lang="en-US"/>
              <a:t>dN</a:t>
            </a:r>
            <a:r>
              <a:rPr lang="ru-RU"/>
              <a:t> &lt; 0,2 мм/кцикл) при высокой прочности, пониженной плотности, повышенной пожаростойкости. </a:t>
            </a:r>
          </a:p>
          <a:p>
            <a:pPr algn="just"/>
            <a:r>
              <a:rPr lang="ru-RU"/>
              <a:t>     ВИАМ совместно с </a:t>
            </a:r>
            <a:r>
              <a:rPr lang="en-US"/>
              <a:t>AIRBUS</a:t>
            </a:r>
            <a:r>
              <a:rPr lang="ru-RU"/>
              <a:t> проводит работы по созданию и исследованию новой композиции </a:t>
            </a:r>
            <a:r>
              <a:rPr lang="en-US"/>
              <a:t>GLARE</a:t>
            </a:r>
            <a:r>
              <a:rPr lang="ru-RU"/>
              <a:t> с пониженной плотностью (&lt;2,4 г/см</a:t>
            </a:r>
            <a:r>
              <a:rPr lang="ru-RU" baseline="30000"/>
              <a:t>3</a:t>
            </a:r>
            <a:r>
              <a:rPr lang="ru-RU"/>
              <a:t>) и по­вышенными модулем упругости на базе листов из российского высокотехнологичного </a:t>
            </a:r>
            <a:r>
              <a:rPr lang="en-US"/>
              <a:t>Al</a:t>
            </a:r>
            <a:r>
              <a:rPr lang="ru-RU"/>
              <a:t>-</a:t>
            </a:r>
            <a:r>
              <a:rPr lang="en-US"/>
              <a:t>Li</a:t>
            </a:r>
            <a:r>
              <a:rPr lang="ru-RU"/>
              <a:t> сплава 1441. </a:t>
            </a:r>
          </a:p>
          <a:p>
            <a:pPr algn="just"/>
            <a:r>
              <a:rPr lang="ru-RU"/>
              <a:t>     По сравнению с </a:t>
            </a:r>
            <a:r>
              <a:rPr lang="en-US"/>
              <a:t>GLARE</a:t>
            </a:r>
            <a:r>
              <a:rPr lang="ru-RU"/>
              <a:t> на базе сплава 2024 новая композиция обеспечивает снижение веса на 5 %, увеличение модуля упругости на 10%.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624F45C-35A4-48DA-97F8-A6E76A6F47A6}" type="slidenum">
              <a:rPr lang="ru-RU" smtClean="0"/>
              <a:pPr eaLnBrk="1" hangingPunct="1"/>
              <a:t>22</a:t>
            </a:fld>
            <a:endParaRPr lang="ru-RU" smtClean="0"/>
          </a:p>
        </p:txBody>
      </p:sp>
      <p:sp>
        <p:nvSpPr>
          <p:cNvPr id="3789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124935F2-3A9E-40DD-A68A-F7183E99153F}" type="slidenum">
              <a:rPr lang="ru-RU" sz="1200">
                <a:latin typeface="+mn-lt"/>
              </a:rPr>
              <a:pPr algn="r">
                <a:defRPr/>
              </a:pPr>
              <a:t>22</a:t>
            </a:fld>
            <a:endParaRPr lang="ru-RU" sz="1200">
              <a:latin typeface="+mn-lt"/>
            </a:endParaRPr>
          </a:p>
        </p:txBody>
      </p:sp>
      <p:sp>
        <p:nvSpPr>
          <p:cNvPr id="6554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B340F878-740E-4F98-B6CC-331EDA7B814C}" type="slidenum">
              <a:rPr lang="ru-RU" sz="1200">
                <a:latin typeface="Calibri" pitchFamily="34" charset="0"/>
              </a:rPr>
              <a:pPr algn="r" eaLnBrk="1" hangingPunct="1"/>
              <a:t>22</a:t>
            </a:fld>
            <a:endParaRPr lang="ru-RU" sz="1200">
              <a:latin typeface="Calibri" pitchFamily="34" charset="0"/>
            </a:endParaRPr>
          </a:p>
        </p:txBody>
      </p:sp>
      <p:sp>
        <p:nvSpPr>
          <p:cNvPr id="65541" name="Rectangle 7"/>
          <p:cNvSpPr txBox="1">
            <a:spLocks noGrp="1" noChangeArrowheads="1"/>
          </p:cNvSpPr>
          <p:nvPr/>
        </p:nvSpPr>
        <p:spPr bwMode="auto">
          <a:xfrm>
            <a:off x="3883025" y="8685213"/>
            <a:ext cx="29733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88" tIns="46044" rIns="92088" bIns="46044" anchor="b"/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A40E625-2EA7-4873-A21D-6EE73295508E}" type="slidenum">
              <a:rPr lang="ru-RU" sz="1200">
                <a:latin typeface="Times New Roman" pitchFamily="18" charset="0"/>
              </a:rPr>
              <a:pPr algn="r" eaLnBrk="1" hangingPunct="1"/>
              <a:t>22</a:t>
            </a:fld>
            <a:endParaRPr lang="ru-RU" sz="1200">
              <a:latin typeface="Times New Roman" pitchFamily="18" charset="0"/>
            </a:endParaRPr>
          </a:p>
        </p:txBody>
      </p:sp>
      <p:sp>
        <p:nvSpPr>
          <p:cNvPr id="65542" name="Rectangle 7"/>
          <p:cNvSpPr txBox="1">
            <a:spLocks noGrp="1" noChangeArrowheads="1"/>
          </p:cNvSpPr>
          <p:nvPr/>
        </p:nvSpPr>
        <p:spPr bwMode="auto">
          <a:xfrm>
            <a:off x="3883025" y="8685213"/>
            <a:ext cx="29733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9" tIns="46039" rIns="92079" bIns="46039" anchor="b"/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67D4BE24-A84F-43BE-94B8-FF2327C719D5}" type="slidenum">
              <a:rPr lang="ru-RU" sz="1200">
                <a:latin typeface="Calibri" pitchFamily="34" charset="0"/>
              </a:rPr>
              <a:pPr algn="r" eaLnBrk="1" hangingPunct="1"/>
              <a:t>22</a:t>
            </a:fld>
            <a:endParaRPr lang="ru-RU" sz="1200">
              <a:latin typeface="Calibri" pitchFamily="34" charset="0"/>
            </a:endParaRPr>
          </a:p>
        </p:txBody>
      </p:sp>
      <p:sp>
        <p:nvSpPr>
          <p:cNvPr id="655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31913" y="295275"/>
            <a:ext cx="4122737" cy="3092450"/>
          </a:xfrm>
          <a:ln/>
        </p:spPr>
      </p:sp>
      <p:sp>
        <p:nvSpPr>
          <p:cNvPr id="655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063" y="3452813"/>
            <a:ext cx="6619875" cy="5564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9" tIns="46039" rIns="92079" bIns="46039"/>
          <a:lstStyle/>
          <a:p>
            <a:pPr indent="266700" algn="just" eaLnBrk="1" hangingPunct="1">
              <a:spcBef>
                <a:spcPct val="0"/>
              </a:spcBef>
            </a:pPr>
            <a:r>
              <a:rPr lang="ru-RU" smtClean="0">
                <a:latin typeface="Times New Roman" pitchFamily="18" charset="0"/>
                <a:cs typeface="Times New Roman" pitchFamily="18" charset="0"/>
              </a:rPr>
              <a:t>В США и Европе разрабатываются новые жаропрочные КМ системы ниобий-кремний и молибден-кремний-бор. Наибольших успехов в данном направлении достигнуты в компании 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General Electric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>. Сообщается, что первые лопатки турбины низкого давления из КМ 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Nb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> будут введены в эксплуатацию в 2012 г., рабочие лопатки – в 2015 г . Данный материал может использоваться до температуры 1800К без охлаждения и позволяет добиться экономии массы 40-120 кг на двигатель.</a:t>
            </a:r>
          </a:p>
          <a:p>
            <a:pPr indent="266700" algn="just" eaLnBrk="1" hangingPunct="1">
              <a:spcBef>
                <a:spcPct val="0"/>
              </a:spcBef>
            </a:pPr>
            <a:r>
              <a:rPr lang="ru-RU" smtClean="0">
                <a:latin typeface="Times New Roman" pitchFamily="18" charset="0"/>
                <a:cs typeface="Times New Roman" pitchFamily="18" charset="0"/>
              </a:rPr>
              <a:t>По заявлениям компании 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General Electric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>, уже в 2010 году должны начаться испытания трехступенчатой турбины низкого давления с литыми лопатками из КМ системы ниобий-кремний на ГТД 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>136. Для данного двигателя применение этого материала является одной из ключевых технологий.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00CD1C4-4B06-432D-942F-AB296176D854}" type="slidenum">
              <a:rPr lang="ru-RU" smtClean="0"/>
              <a:pPr eaLnBrk="1" hangingPunct="1"/>
              <a:t>24</a:t>
            </a:fld>
            <a:endParaRPr lang="ru-RU" smtClean="0"/>
          </a:p>
        </p:txBody>
      </p:sp>
      <p:sp>
        <p:nvSpPr>
          <p:cNvPr id="6656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7" tIns="45683" rIns="91367" bIns="45683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7CAB164D-5690-4109-9C2B-C7428BB5C701}" type="slidenum">
              <a:rPr lang="ru-RU" sz="1200"/>
              <a:pPr algn="r" eaLnBrk="1" hangingPunct="1"/>
              <a:t>24</a:t>
            </a:fld>
            <a:endParaRPr lang="ru-RU" sz="1200"/>
          </a:p>
        </p:txBody>
      </p:sp>
      <p:sp>
        <p:nvSpPr>
          <p:cNvPr id="6656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7" tIns="45683" rIns="91367" bIns="45683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1BB7527-843A-45C2-B2C6-8B49C0B655BF}" type="slidenum">
              <a:rPr lang="ru-RU" sz="1200">
                <a:latin typeface="Times New Roman" pitchFamily="18" charset="0"/>
              </a:rPr>
              <a:pPr algn="r" eaLnBrk="1" hangingPunct="1"/>
              <a:t>24</a:t>
            </a:fld>
            <a:endParaRPr lang="ru-RU" sz="1200">
              <a:latin typeface="Times New Roman" pitchFamily="18" charset="0"/>
            </a:endParaRPr>
          </a:p>
        </p:txBody>
      </p:sp>
      <p:sp>
        <p:nvSpPr>
          <p:cNvPr id="665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665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367" tIns="45683" rIns="91367" bIns="45683"/>
          <a:lstStyle/>
          <a:p>
            <a:pPr eaLnBrk="1" hangingPunct="1"/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9559A57-EBB3-46A0-9832-7CD4F4936FE0}" type="slidenum">
              <a:rPr lang="ru-RU" smtClean="0"/>
              <a:pPr eaLnBrk="1" hangingPunct="1"/>
              <a:t>26</a:t>
            </a:fld>
            <a:endParaRPr lang="ru-RU" smtClean="0"/>
          </a:p>
        </p:txBody>
      </p:sp>
      <p:sp>
        <p:nvSpPr>
          <p:cNvPr id="6758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994C7EE2-20E8-489D-871D-FDD19CFF1AB1}" type="slidenum">
              <a:rPr lang="ru-RU" sz="1200">
                <a:cs typeface="Arial" charset="0"/>
              </a:rPr>
              <a:pPr algn="r" eaLnBrk="1" hangingPunct="1"/>
              <a:t>26</a:t>
            </a:fld>
            <a:endParaRPr lang="ru-RU" sz="1200">
              <a:cs typeface="Arial" charset="0"/>
            </a:endParaRPr>
          </a:p>
        </p:txBody>
      </p:sp>
      <p:sp>
        <p:nvSpPr>
          <p:cNvPr id="6758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9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>
              <a:latin typeface="Arial" charset="0"/>
            </a:endParaRPr>
          </a:p>
        </p:txBody>
      </p:sp>
      <p:sp>
        <p:nvSpPr>
          <p:cNvPr id="67590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72A96B99-9643-4067-801F-F76A0BCC6E80}" type="slidenum">
              <a:rPr lang="ru-RU" sz="1200">
                <a:cs typeface="Arial" charset="0"/>
              </a:rPr>
              <a:pPr algn="r" eaLnBrk="1" hangingPunct="1"/>
              <a:t>26</a:t>
            </a:fld>
            <a:endParaRPr lang="ru-RU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61289D-0E9C-4270-A6B7-CAC0AC02E9CB}" type="slidenum">
              <a:rPr lang="ru-RU"/>
              <a:pPr/>
              <a:t>2</a:t>
            </a:fld>
            <a:endParaRPr lang="ru-RU"/>
          </a:p>
        </p:txBody>
      </p:sp>
      <p:sp>
        <p:nvSpPr>
          <p:cNvPr id="142338" name="Rectangle 7"/>
          <p:cNvSpPr txBox="1">
            <a:spLocks noGrp="1" noChangeArrowheads="1"/>
          </p:cNvSpPr>
          <p:nvPr/>
        </p:nvSpPr>
        <p:spPr bwMode="auto">
          <a:xfrm>
            <a:off x="3885453" y="8686434"/>
            <a:ext cx="2972547" cy="457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F3475ABD-CC07-4620-9362-C26D4B5D86D8}" type="slidenum">
              <a:rPr lang="ru-RU" sz="1200">
                <a:latin typeface="Times New Roman" pitchFamily="18" charset="0"/>
              </a:rPr>
              <a:pPr algn="r"/>
              <a:t>2</a:t>
            </a:fld>
            <a:endParaRPr lang="ru-RU" sz="1200">
              <a:latin typeface="Times New Roman" pitchFamily="18" charset="0"/>
            </a:endParaRPr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508" y="4343217"/>
            <a:ext cx="5028986" cy="411516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8A5DA1-3ECE-40D1-BEAD-B60F851215A6}" type="slidenum">
              <a:rPr lang="ru-RU"/>
              <a:pPr/>
              <a:t>3</a:t>
            </a:fld>
            <a:endParaRPr lang="ru-RU"/>
          </a:p>
        </p:txBody>
      </p:sp>
      <p:sp>
        <p:nvSpPr>
          <p:cNvPr id="146434" name="Rectangle 7"/>
          <p:cNvSpPr txBox="1">
            <a:spLocks noGrp="1" noChangeArrowheads="1"/>
          </p:cNvSpPr>
          <p:nvPr/>
        </p:nvSpPr>
        <p:spPr bwMode="auto">
          <a:xfrm>
            <a:off x="3885453" y="8686434"/>
            <a:ext cx="2972547" cy="457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0FF2A276-9687-4788-98FB-4F262DCDDE37}" type="slidenum">
              <a:rPr lang="ru-RU" sz="1200">
                <a:latin typeface="Times New Roman" pitchFamily="18" charset="0"/>
              </a:rPr>
              <a:pPr algn="r"/>
              <a:t>3</a:t>
            </a:fld>
            <a:endParaRPr lang="ru-RU" sz="1200">
              <a:latin typeface="Times New Roman" pitchFamily="18" charset="0"/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508" y="4343217"/>
            <a:ext cx="5028986" cy="411516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A3F5CB-D99E-40AB-A4CB-3F88233CC637}" type="slidenum">
              <a:rPr lang="ru-RU"/>
              <a:pPr/>
              <a:t>4</a:t>
            </a:fld>
            <a:endParaRPr lang="ru-RU"/>
          </a:p>
        </p:txBody>
      </p:sp>
      <p:sp>
        <p:nvSpPr>
          <p:cNvPr id="148482" name="Rectangle 7"/>
          <p:cNvSpPr txBox="1">
            <a:spLocks noGrp="1" noChangeArrowheads="1"/>
          </p:cNvSpPr>
          <p:nvPr/>
        </p:nvSpPr>
        <p:spPr bwMode="auto">
          <a:xfrm>
            <a:off x="3885453" y="8686434"/>
            <a:ext cx="2972547" cy="457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5867F2D5-E530-4450-9902-D5513F8F0CFA}" type="slidenum">
              <a:rPr lang="ru-RU" sz="1200">
                <a:latin typeface="Times New Roman" pitchFamily="18" charset="0"/>
              </a:rPr>
              <a:pPr algn="r"/>
              <a:t>4</a:t>
            </a:fld>
            <a:endParaRPr lang="ru-RU" sz="1200">
              <a:latin typeface="Times New Roman" pitchFamily="18" charset="0"/>
            </a:endParaRPr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508" y="4343217"/>
            <a:ext cx="5028986" cy="411516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1CD511-8945-4F36-9573-354313D3742E}" type="slidenum">
              <a:rPr lang="ru-RU"/>
              <a:pPr/>
              <a:t>5</a:t>
            </a:fld>
            <a:endParaRPr lang="ru-RU"/>
          </a:p>
        </p:txBody>
      </p:sp>
      <p:sp>
        <p:nvSpPr>
          <p:cNvPr id="150530" name="Rectangle 7"/>
          <p:cNvSpPr txBox="1">
            <a:spLocks noGrp="1" noChangeArrowheads="1"/>
          </p:cNvSpPr>
          <p:nvPr/>
        </p:nvSpPr>
        <p:spPr bwMode="auto">
          <a:xfrm>
            <a:off x="3885453" y="8686434"/>
            <a:ext cx="2972547" cy="457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F1419C40-9119-49B4-B7DD-123187521BAB}" type="slidenum">
              <a:rPr lang="ru-RU" sz="1200">
                <a:latin typeface="Times New Roman" pitchFamily="18" charset="0"/>
              </a:rPr>
              <a:pPr algn="r"/>
              <a:t>5</a:t>
            </a:fld>
            <a:endParaRPr lang="ru-RU" sz="1200">
              <a:latin typeface="Times New Roman" pitchFamily="18" charset="0"/>
            </a:endParaRPr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508" y="4343217"/>
            <a:ext cx="5028986" cy="411516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1CD511-8945-4F36-9573-354313D3742E}" type="slidenum">
              <a:rPr lang="ru-RU"/>
              <a:pPr/>
              <a:t>6</a:t>
            </a:fld>
            <a:endParaRPr lang="ru-RU"/>
          </a:p>
        </p:txBody>
      </p:sp>
      <p:sp>
        <p:nvSpPr>
          <p:cNvPr id="150530" name="Rectangle 7"/>
          <p:cNvSpPr txBox="1">
            <a:spLocks noGrp="1" noChangeArrowheads="1"/>
          </p:cNvSpPr>
          <p:nvPr/>
        </p:nvSpPr>
        <p:spPr bwMode="auto">
          <a:xfrm>
            <a:off x="3885453" y="8686434"/>
            <a:ext cx="2972547" cy="457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F1419C40-9119-49B4-B7DD-123187521BAB}" type="slidenum">
              <a:rPr lang="ru-RU" sz="1200">
                <a:latin typeface="Times New Roman" pitchFamily="18" charset="0"/>
              </a:rPr>
              <a:pPr algn="r"/>
              <a:t>6</a:t>
            </a:fld>
            <a:endParaRPr lang="ru-RU" sz="1200">
              <a:latin typeface="Times New Roman" pitchFamily="18" charset="0"/>
            </a:endParaRPr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508" y="4343217"/>
            <a:ext cx="5028986" cy="411516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75556B-5800-42C3-AE1A-E64D379346EF}" type="slidenum">
              <a:rPr lang="ru-RU"/>
              <a:pPr/>
              <a:t>7</a:t>
            </a:fld>
            <a:endParaRPr lang="ru-RU"/>
          </a:p>
        </p:txBody>
      </p:sp>
      <p:sp>
        <p:nvSpPr>
          <p:cNvPr id="152578" name="Rectangle 7"/>
          <p:cNvSpPr txBox="1">
            <a:spLocks noGrp="1" noChangeArrowheads="1"/>
          </p:cNvSpPr>
          <p:nvPr/>
        </p:nvSpPr>
        <p:spPr bwMode="auto">
          <a:xfrm>
            <a:off x="3885453" y="8686434"/>
            <a:ext cx="2972547" cy="457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3218FB0D-D4A9-43C4-83E5-5C57DA57F7C5}" type="slidenum">
              <a:rPr lang="ru-RU" sz="1200">
                <a:latin typeface="Times New Roman" pitchFamily="18" charset="0"/>
              </a:rPr>
              <a:pPr algn="r"/>
              <a:t>7</a:t>
            </a:fld>
            <a:endParaRPr lang="ru-RU" sz="1200">
              <a:latin typeface="Times New Roman" pitchFamily="18" charset="0"/>
            </a:endParaRPr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508" y="4343217"/>
            <a:ext cx="5028986" cy="411516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2FD593-3AF5-4F16-8FC6-003475010761}" type="slidenum">
              <a:rPr lang="ru-RU"/>
              <a:pPr/>
              <a:t>8</a:t>
            </a:fld>
            <a:endParaRPr lang="ru-RU"/>
          </a:p>
        </p:txBody>
      </p:sp>
      <p:sp>
        <p:nvSpPr>
          <p:cNvPr id="144386" name="Rectangle 7"/>
          <p:cNvSpPr txBox="1">
            <a:spLocks noGrp="1" noChangeArrowheads="1"/>
          </p:cNvSpPr>
          <p:nvPr/>
        </p:nvSpPr>
        <p:spPr bwMode="auto">
          <a:xfrm>
            <a:off x="3885453" y="8686434"/>
            <a:ext cx="2972547" cy="457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E157F52C-CF10-4A06-A99E-504953389EF0}" type="slidenum">
              <a:rPr lang="ru-RU" sz="1200">
                <a:latin typeface="Times New Roman" pitchFamily="18" charset="0"/>
              </a:rPr>
              <a:pPr algn="r"/>
              <a:t>8</a:t>
            </a:fld>
            <a:endParaRPr lang="ru-RU" sz="1200">
              <a:latin typeface="Times New Roman" pitchFamily="18" charset="0"/>
            </a:endParaRPr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508" y="4343217"/>
            <a:ext cx="5028986" cy="411516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195280-943D-4967-BD42-A1A5C61C5F46}" type="slidenum">
              <a:rPr lang="ru-RU"/>
              <a:pPr/>
              <a:t>10</a:t>
            </a:fld>
            <a:endParaRPr lang="ru-RU"/>
          </a:p>
        </p:txBody>
      </p:sp>
      <p:sp>
        <p:nvSpPr>
          <p:cNvPr id="40962" name="Rectangle 7"/>
          <p:cNvSpPr txBox="1">
            <a:spLocks noGrp="1" noChangeArrowheads="1"/>
          </p:cNvSpPr>
          <p:nvPr/>
        </p:nvSpPr>
        <p:spPr bwMode="auto">
          <a:xfrm>
            <a:off x="3900488" y="8716963"/>
            <a:ext cx="2943225" cy="4079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7510" tIns="43755" rIns="87510" bIns="43755" anchor="b"/>
          <a:lstStyle/>
          <a:p>
            <a:pPr algn="r" defTabSz="876300">
              <a:defRPr/>
            </a:pPr>
            <a:fld id="{786366E6-8045-40F3-8FBD-27108536E92B}" type="slidenum">
              <a:rPr lang="ru-RU" sz="1100">
                <a:latin typeface="Arial" charset="0"/>
              </a:rPr>
              <a:pPr algn="r" defTabSz="876300">
                <a:defRPr/>
              </a:pPr>
              <a:t>10</a:t>
            </a:fld>
            <a:endParaRPr lang="ru-RU" sz="1100">
              <a:latin typeface="Arial" charset="0"/>
            </a:endParaRPr>
          </a:p>
        </p:txBody>
      </p:sp>
      <p:sp>
        <p:nvSpPr>
          <p:cNvPr id="47107" name="Rectangle 7"/>
          <p:cNvSpPr txBox="1">
            <a:spLocks noGrp="1" noChangeArrowheads="1"/>
          </p:cNvSpPr>
          <p:nvPr/>
        </p:nvSpPr>
        <p:spPr bwMode="auto">
          <a:xfrm>
            <a:off x="3886200" y="8685213"/>
            <a:ext cx="2970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7" tIns="45693" rIns="91387" bIns="45693"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6C48DDE1-54F9-4509-A211-565E16369941}" type="slidenum">
              <a:rPr lang="ru-RU" sz="1200">
                <a:cs typeface="Arial" pitchFamily="34" charset="0"/>
              </a:rPr>
              <a:pPr algn="r"/>
              <a:t>10</a:t>
            </a:fld>
            <a:endParaRPr lang="ru-RU" sz="1200">
              <a:cs typeface="Arial" pitchFamily="34" charset="0"/>
            </a:endParaRPr>
          </a:p>
        </p:txBody>
      </p:sp>
      <p:sp>
        <p:nvSpPr>
          <p:cNvPr id="471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7475" y="230188"/>
            <a:ext cx="3860800" cy="2895600"/>
          </a:xfrm>
          <a:ln/>
        </p:spPr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3125788"/>
            <a:ext cx="6661150" cy="4111625"/>
          </a:xfrm>
        </p:spPr>
        <p:txBody>
          <a:bodyPr lIns="91387" tIns="45693" rIns="91387" bIns="45693"/>
          <a:lstStyle/>
          <a:p>
            <a:pPr algn="just"/>
            <a:r>
              <a:rPr lang="ru-RU">
                <a:latin typeface="Times New Roman" pitchFamily="18" charset="0"/>
                <a:cs typeface="Times New Roman" pitchFamily="18" charset="0"/>
              </a:rPr>
              <a:t>     Одним из первых отечественных КБ, которое стало применять высокопрочные стали, было КБ руководимое А.Н. Туполевым. Применение такого “тяжелого” материала как сталь было привлекательно тем, что по показателю размера детали в условиях равнопрочности высокопрочные стали превосходят все другие конструкционные материалы.</a:t>
            </a:r>
          </a:p>
          <a:p>
            <a:pPr algn="just"/>
            <a:r>
              <a:rPr lang="ru-RU">
                <a:latin typeface="Times New Roman" pitchFamily="18" charset="0"/>
                <a:cs typeface="Times New Roman" pitchFamily="18" charset="0"/>
              </a:rPr>
              <a:t>     Началом разработки среднелегированных высокопрочных сталей явилось создание в 30-х годах прошлого века стали “хромансиль” (30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ГСА) взамен хромомолибденовой стали. На базе этой стали было разработана сталь 30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ГСН2А с прочностью 1400-1800 МПА, которая до настоящего времени пользуется для высоконагруженных деталей планера шасси.</a:t>
            </a:r>
          </a:p>
          <a:p>
            <a:pPr algn="just"/>
            <a:r>
              <a:rPr lang="ru-RU">
                <a:latin typeface="Times New Roman" pitchFamily="18" charset="0"/>
                <a:cs typeface="Times New Roman" pitchFamily="18" charset="0"/>
              </a:rPr>
              <a:t>     Борьба за весовую эффективность конструкции потребовала создания более высокопрочных сталей. В 50-х годах ХХ века была разработана сталь ЭИ643 с прочностью до 2000МПа, полученной за счет повышенного до 0,43% содержания углерода. Однако применение ее для балки тележки шасси самолета Ту-16 оказалось неудачным: под действием “стояночных” напряжений произошло нарушение балки, связанное с развитием процесса коррозионного растрескивания.</a:t>
            </a:r>
          </a:p>
          <a:p>
            <a:pPr algn="just"/>
            <a:r>
              <a:rPr lang="ru-RU">
                <a:latin typeface="Times New Roman" pitchFamily="18" charset="0"/>
                <a:cs typeface="Times New Roman" pitchFamily="18" charset="0"/>
              </a:rPr>
              <a:t>     Реализовать высокую прочность в сочетании с высокими характеристиками трещиностойкости и надежности стало возможным благодаря работам, проведенным ВИАМ и направленным как на оптимизацию системы легирования, так и на развитие технологии новых металлургических процессов.</a:t>
            </a:r>
          </a:p>
          <a:p>
            <a:pPr algn="just"/>
            <a:r>
              <a:rPr lang="ru-RU">
                <a:latin typeface="Times New Roman" pitchFamily="18" charset="0"/>
                <a:cs typeface="Times New Roman" pitchFamily="18" charset="0"/>
              </a:rPr>
              <a:t>     В них было установлено, что прирост прочности может быть получен при ограничении содержания  углерода и дополнительном легировании кремнием до 2,5 – 3%, а также повышении содержания никеля и молибдена для обеспечения вязкости.</a:t>
            </a:r>
          </a:p>
          <a:p>
            <a:pPr algn="just"/>
            <a:r>
              <a:rPr lang="ru-RU">
                <a:latin typeface="Times New Roman" pitchFamily="18" charset="0"/>
                <a:cs typeface="Times New Roman" pitchFamily="18" charset="0"/>
              </a:rPr>
              <a:t>     При этом высокую вязкость можно получить только на металле высокой чистоты по содержанию серы, фосфора, примесей цветных металлов и неметаллических включений. При повышении прочности до 1800 – 2000 МПа содержание серы и фосфора должно быть менее 0,01%, а при большей прочности  - не выше 0,005% каждого.</a:t>
            </a:r>
          </a:p>
          <a:p>
            <a:pPr algn="just"/>
            <a:r>
              <a:rPr lang="ru-RU">
                <a:latin typeface="Times New Roman" pitchFamily="18" charset="0"/>
                <a:cs typeface="Times New Roman" pitchFamily="18" charset="0"/>
              </a:rPr>
              <a:t>     Разработка технологии раскисления и микролегирования стали при вакуумно-индукционной выплавке редкоземельными металлами, в первую очередь лантаном и щелочноземельными элементами (Са,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Mg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), и последующий вакуумно-дуговой переплав обеспечили получение металла высокой чистоты с однородной структурой и минимальной ликвационной неоднородностью.</a:t>
            </a:r>
          </a:p>
          <a:p>
            <a:pPr algn="just"/>
            <a:r>
              <a:rPr lang="ru-RU">
                <a:latin typeface="Times New Roman" pitchFamily="18" charset="0"/>
                <a:cs typeface="Times New Roman" pitchFamily="18" charset="0"/>
              </a:rPr>
              <a:t>     В результате проведенных работ были созданы высокопрочные стали ВКС9-ИД, применяемая сегодня для серий изделий, и ВКС12-ИД с прочностью 1950-2150 МПа и 2100-2300 МПа соответственно и достаточно высокими характеристиками трещиностойкости.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8F44B9E-D013-432D-9BBE-AE6C3DF2F87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3478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jpeg"/><Relationship Id="rId5" Type="http://schemas.openxmlformats.org/officeDocument/2006/relationships/image" Target="../media/image19.png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44.wmf"/><Relationship Id="rId3" Type="http://schemas.openxmlformats.org/officeDocument/2006/relationships/image" Target="../media/image37.png"/><Relationship Id="rId7" Type="http://schemas.openxmlformats.org/officeDocument/2006/relationships/image" Target="../media/image41.emf"/><Relationship Id="rId12" Type="http://schemas.openxmlformats.org/officeDocument/2006/relationships/oleObject" Target="../embeddings/oleObject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43.wmf"/><Relationship Id="rId5" Type="http://schemas.openxmlformats.org/officeDocument/2006/relationships/image" Target="../media/image40.w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42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7.png"/><Relationship Id="rId7" Type="http://schemas.openxmlformats.org/officeDocument/2006/relationships/image" Target="../media/image50.png"/><Relationship Id="rId12" Type="http://schemas.openxmlformats.org/officeDocument/2006/relationships/image" Target="../media/image55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chart" Target="../charts/chart2.xml"/><Relationship Id="rId9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2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ChangeArrowheads="1"/>
          </p:cNvSpPr>
          <p:nvPr/>
        </p:nvSpPr>
        <p:spPr bwMode="auto">
          <a:xfrm>
            <a:off x="0" y="-53975"/>
            <a:ext cx="9144000" cy="2263775"/>
          </a:xfrm>
          <a:prstGeom prst="rect">
            <a:avLst/>
          </a:prstGeom>
          <a:solidFill>
            <a:srgbClr val="291D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08000" bIns="21600" anchor="ctr"/>
          <a:lstStyle/>
          <a:p>
            <a:pPr algn="ctr">
              <a:lnSpc>
                <a:spcPct val="85000"/>
              </a:lnSpc>
            </a:pPr>
            <a:r>
              <a:rPr lang="ru-RU" sz="2800" i="1">
                <a:solidFill>
                  <a:schemeClr val="bg1"/>
                </a:solidFill>
                <a:sym typeface="Symbol" pitchFamily="18" charset="2"/>
              </a:rPr>
              <a:t>ФГУП «Всероссийский научно-исследовательский</a:t>
            </a:r>
            <a:br>
              <a:rPr lang="ru-RU" sz="2800" i="1">
                <a:solidFill>
                  <a:schemeClr val="bg1"/>
                </a:solidFill>
                <a:sym typeface="Symbol" pitchFamily="18" charset="2"/>
              </a:rPr>
            </a:br>
            <a:r>
              <a:rPr lang="ru-RU" sz="2800" i="1">
                <a:solidFill>
                  <a:schemeClr val="bg1"/>
                </a:solidFill>
                <a:sym typeface="Symbol" pitchFamily="18" charset="2"/>
              </a:rPr>
              <a:t>институт авиационных материалов» ГНЦ РФ</a:t>
            </a: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0" y="2209800"/>
            <a:ext cx="9144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ru-RU" sz="3600" dirty="0" smtClean="0">
                <a:solidFill>
                  <a:srgbClr val="291D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«Современные металлы и сплавы»</a:t>
            </a:r>
            <a:endParaRPr lang="ru-RU" sz="3600" dirty="0">
              <a:solidFill>
                <a:srgbClr val="291D8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Impact" pitchFamily="34" charset="0"/>
            </a:endParaRPr>
          </a:p>
        </p:txBody>
      </p:sp>
      <p:sp>
        <p:nvSpPr>
          <p:cNvPr id="10244" name="Text Box 6"/>
          <p:cNvSpPr txBox="1">
            <a:spLocks noChangeArrowheads="1"/>
          </p:cNvSpPr>
          <p:nvPr/>
        </p:nvSpPr>
        <p:spPr bwMode="auto">
          <a:xfrm>
            <a:off x="76200" y="5638800"/>
            <a:ext cx="7239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" rIns="18000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ru-RU" b="1">
                <a:solidFill>
                  <a:srgbClr val="291D89"/>
                </a:solidFill>
                <a:sym typeface="Symbol" pitchFamily="18" charset="2"/>
              </a:rPr>
              <a:t>ФГУП </a:t>
            </a:r>
            <a:r>
              <a:rPr lang="en-US" b="1">
                <a:solidFill>
                  <a:srgbClr val="291D89"/>
                </a:solidFill>
                <a:cs typeface="Arial" pitchFamily="34" charset="0"/>
                <a:sym typeface="Symbol" pitchFamily="18" charset="2"/>
              </a:rPr>
              <a:t></a:t>
            </a:r>
            <a:r>
              <a:rPr lang="ru-RU" b="1">
                <a:solidFill>
                  <a:srgbClr val="291D89"/>
                </a:solidFill>
              </a:rPr>
              <a:t>ВИАМ</a:t>
            </a:r>
            <a:r>
              <a:rPr lang="ru-RU" b="1">
                <a:solidFill>
                  <a:srgbClr val="291D89"/>
                </a:solidFill>
                <a:cs typeface="Times New Roman" pitchFamily="18" charset="0"/>
                <a:sym typeface="Symbol" pitchFamily="18" charset="2"/>
              </a:rPr>
              <a:t></a:t>
            </a:r>
            <a:r>
              <a:rPr lang="ru-RU" b="1">
                <a:solidFill>
                  <a:srgbClr val="291D89"/>
                </a:solidFill>
                <a:sym typeface="Symbol" pitchFamily="18" charset="2"/>
              </a:rPr>
              <a:t> ГНЦ РФ</a:t>
            </a:r>
            <a:endParaRPr lang="en-US" b="1">
              <a:solidFill>
                <a:srgbClr val="291D89"/>
              </a:solidFill>
              <a:sym typeface="Symbol" pitchFamily="18" charset="2"/>
            </a:endParaRPr>
          </a:p>
          <a:p>
            <a:pPr algn="ctr">
              <a:lnSpc>
                <a:spcPct val="85000"/>
              </a:lnSpc>
            </a:pPr>
            <a:r>
              <a:rPr lang="ru-RU" sz="1600">
                <a:solidFill>
                  <a:srgbClr val="291D89"/>
                </a:solidFill>
                <a:cs typeface="Times New Roman" pitchFamily="18" charset="0"/>
                <a:sym typeface="Symbol" pitchFamily="18" charset="2"/>
              </a:rPr>
              <a:t>105005</a:t>
            </a:r>
            <a:r>
              <a:rPr lang="ru-RU" sz="1600">
                <a:solidFill>
                  <a:srgbClr val="291D89"/>
                </a:solidFill>
                <a:sym typeface="Symbol" pitchFamily="18" charset="2"/>
              </a:rPr>
              <a:t>, ул. Радио, </a:t>
            </a:r>
            <a:r>
              <a:rPr lang="ru-RU" sz="1600">
                <a:solidFill>
                  <a:srgbClr val="291D89"/>
                </a:solidFill>
                <a:cs typeface="Times New Roman" pitchFamily="18" charset="0"/>
                <a:sym typeface="Symbol" pitchFamily="18" charset="2"/>
              </a:rPr>
              <a:t>1</a:t>
            </a:r>
            <a:r>
              <a:rPr lang="ru-RU" sz="1600">
                <a:solidFill>
                  <a:srgbClr val="291D89"/>
                </a:solidFill>
                <a:sym typeface="Symbol" pitchFamily="18" charset="2"/>
              </a:rPr>
              <a:t>7</a:t>
            </a:r>
            <a:r>
              <a:rPr lang="ru-RU" sz="1600">
                <a:solidFill>
                  <a:srgbClr val="291D89"/>
                </a:solidFill>
                <a:cs typeface="Times New Roman" pitchFamily="18" charset="0"/>
                <a:sym typeface="Symbol" pitchFamily="18" charset="2"/>
              </a:rPr>
              <a:t>, </a:t>
            </a:r>
            <a:r>
              <a:rPr lang="ru-RU" sz="1600">
                <a:solidFill>
                  <a:srgbClr val="291D89"/>
                </a:solidFill>
                <a:sym typeface="Symbol" pitchFamily="18" charset="2"/>
              </a:rPr>
              <a:t>Тел</a:t>
            </a:r>
            <a:r>
              <a:rPr lang="ru-RU" sz="1600">
                <a:solidFill>
                  <a:srgbClr val="291D89"/>
                </a:solidFill>
                <a:cs typeface="Times New Roman" pitchFamily="18" charset="0"/>
                <a:sym typeface="Symbol" pitchFamily="18" charset="2"/>
              </a:rPr>
              <a:t>.</a:t>
            </a:r>
            <a:r>
              <a:rPr lang="ru-RU" sz="1600">
                <a:solidFill>
                  <a:srgbClr val="291D89"/>
                </a:solidFill>
                <a:sym typeface="Symbol" pitchFamily="18" charset="2"/>
              </a:rPr>
              <a:t>:</a:t>
            </a:r>
            <a:r>
              <a:rPr lang="ru-RU" sz="1600">
                <a:solidFill>
                  <a:srgbClr val="291D89"/>
                </a:solidFill>
                <a:cs typeface="Times New Roman" pitchFamily="18" charset="0"/>
                <a:sym typeface="Symbol" pitchFamily="18" charset="2"/>
              </a:rPr>
              <a:t> (499) 261-8677,</a:t>
            </a:r>
            <a:br>
              <a:rPr lang="ru-RU" sz="1600">
                <a:solidFill>
                  <a:srgbClr val="291D89"/>
                </a:solidFill>
                <a:cs typeface="Times New Roman" pitchFamily="18" charset="0"/>
                <a:sym typeface="Symbol" pitchFamily="18" charset="2"/>
              </a:rPr>
            </a:br>
            <a:r>
              <a:rPr lang="ru-RU" sz="1600">
                <a:solidFill>
                  <a:srgbClr val="291D89"/>
                </a:solidFill>
                <a:sym typeface="Symbol" pitchFamily="18" charset="2"/>
              </a:rPr>
              <a:t>Факс</a:t>
            </a:r>
            <a:r>
              <a:rPr lang="ru-RU" sz="1600">
                <a:solidFill>
                  <a:srgbClr val="291D89"/>
                </a:solidFill>
                <a:cs typeface="Times New Roman" pitchFamily="18" charset="0"/>
                <a:sym typeface="Symbol" pitchFamily="18" charset="2"/>
              </a:rPr>
              <a:t>: (499) 267-2209, E-mail: admin@viam.ru</a:t>
            </a:r>
          </a:p>
        </p:txBody>
      </p:sp>
      <p:sp>
        <p:nvSpPr>
          <p:cNvPr id="10245" name="Line 7"/>
          <p:cNvSpPr>
            <a:spLocks noChangeShapeType="1"/>
          </p:cNvSpPr>
          <p:nvPr/>
        </p:nvSpPr>
        <p:spPr bwMode="auto">
          <a:xfrm>
            <a:off x="0" y="5562600"/>
            <a:ext cx="9144000" cy="0"/>
          </a:xfrm>
          <a:prstGeom prst="line">
            <a:avLst/>
          </a:prstGeom>
          <a:noFill/>
          <a:ln w="79375" cmpd="thickThin">
            <a:solidFill>
              <a:srgbClr val="291D8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0247" name="Picture 4" descr="Для прозраче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5786438"/>
            <a:ext cx="2268538" cy="94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781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4"/>
          <p:cNvSpPr>
            <a:spLocks noChangeArrowheads="1"/>
          </p:cNvSpPr>
          <p:nvPr/>
        </p:nvSpPr>
        <p:spPr bwMode="auto">
          <a:xfrm>
            <a:off x="0" y="765175"/>
            <a:ext cx="9144000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DCDCD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ru-RU">
              <a:cs typeface="Arial" pitchFamily="34" charset="0"/>
            </a:endParaRPr>
          </a:p>
        </p:txBody>
      </p:sp>
      <p:pic>
        <p:nvPicPr>
          <p:cNvPr id="4608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357313"/>
            <a:ext cx="3298825" cy="178593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4" name="Рисунок 2" descr="3 самолет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9" t="41125" r="6288" b="7495"/>
          <a:stretch>
            <a:fillRect/>
          </a:stretch>
        </p:blipFill>
        <p:spPr bwMode="auto">
          <a:xfrm>
            <a:off x="3643313" y="857250"/>
            <a:ext cx="3000375" cy="12144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5" name="Freeform 10"/>
          <p:cNvSpPr>
            <a:spLocks/>
          </p:cNvSpPr>
          <p:nvPr/>
        </p:nvSpPr>
        <p:spPr bwMode="auto">
          <a:xfrm>
            <a:off x="1071563" y="1428750"/>
            <a:ext cx="6643687" cy="2571750"/>
          </a:xfrm>
          <a:custGeom>
            <a:avLst/>
            <a:gdLst>
              <a:gd name="T0" fmla="*/ 0 w 4548"/>
              <a:gd name="T1" fmla="*/ 2147483647 h 4320"/>
              <a:gd name="T2" fmla="*/ 2147483647 w 4548"/>
              <a:gd name="T3" fmla="*/ 2147483647 h 4320"/>
              <a:gd name="T4" fmla="*/ 2147483647 w 4548"/>
              <a:gd name="T5" fmla="*/ 0 h 4320"/>
              <a:gd name="T6" fmla="*/ 2147483647 w 4548"/>
              <a:gd name="T7" fmla="*/ 2147483647 h 4320"/>
              <a:gd name="T8" fmla="*/ 2147483647 w 4548"/>
              <a:gd name="T9" fmla="*/ 2147483647 h 43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548"/>
              <a:gd name="T16" fmla="*/ 0 h 4320"/>
              <a:gd name="T17" fmla="*/ 4548 w 4548"/>
              <a:gd name="T18" fmla="*/ 4320 h 43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548" h="4320">
                <a:moveTo>
                  <a:pt x="0" y="4086"/>
                </a:moveTo>
                <a:lnTo>
                  <a:pt x="48" y="3456"/>
                </a:lnTo>
                <a:lnTo>
                  <a:pt x="4548" y="0"/>
                </a:lnTo>
                <a:lnTo>
                  <a:pt x="4548" y="4320"/>
                </a:lnTo>
                <a:lnTo>
                  <a:pt x="48" y="4320"/>
                </a:lnTo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>
              <a:cs typeface="Arial" pitchFamily="34" charset="0"/>
            </a:endParaRPr>
          </a:p>
        </p:txBody>
      </p:sp>
      <p:sp>
        <p:nvSpPr>
          <p:cNvPr id="46086" name="Rectangle 4"/>
          <p:cNvSpPr>
            <a:spLocks noChangeArrowheads="1"/>
          </p:cNvSpPr>
          <p:nvPr/>
        </p:nvSpPr>
        <p:spPr bwMode="auto">
          <a:xfrm>
            <a:off x="976313" y="-8255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  <a:cs typeface="Arial" pitchFamily="34" charset="0"/>
            </a:endParaRPr>
          </a:p>
        </p:txBody>
      </p:sp>
      <p:sp>
        <p:nvSpPr>
          <p:cNvPr id="46087" name="Text Box 5"/>
          <p:cNvSpPr txBox="1">
            <a:spLocks noChangeArrowheads="1"/>
          </p:cNvSpPr>
          <p:nvPr/>
        </p:nvSpPr>
        <p:spPr bwMode="auto">
          <a:xfrm>
            <a:off x="1979613" y="160338"/>
            <a:ext cx="68405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ru-RU">
              <a:latin typeface="Calibri" pitchFamily="34" charset="0"/>
              <a:cs typeface="Arial" pitchFamily="34" charset="0"/>
            </a:endParaRPr>
          </a:p>
        </p:txBody>
      </p:sp>
      <p:sp>
        <p:nvSpPr>
          <p:cNvPr id="46088" name="Text Box 6"/>
          <p:cNvSpPr txBox="1">
            <a:spLocks noChangeArrowheads="1"/>
          </p:cNvSpPr>
          <p:nvPr/>
        </p:nvSpPr>
        <p:spPr bwMode="auto">
          <a:xfrm>
            <a:off x="4576763" y="736600"/>
            <a:ext cx="4111625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ru-RU">
              <a:latin typeface="Calibri" pitchFamily="34" charset="0"/>
              <a:cs typeface="Arial" pitchFamily="34" charset="0"/>
            </a:endParaRPr>
          </a:p>
        </p:txBody>
      </p:sp>
      <p:sp>
        <p:nvSpPr>
          <p:cNvPr id="46089" name="Text Box 14"/>
          <p:cNvSpPr txBox="1">
            <a:spLocks noChangeArrowheads="1"/>
          </p:cNvSpPr>
          <p:nvPr/>
        </p:nvSpPr>
        <p:spPr bwMode="auto">
          <a:xfrm>
            <a:off x="4576763" y="765175"/>
            <a:ext cx="4111625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ru-RU">
              <a:latin typeface="Calibri" pitchFamily="34" charset="0"/>
              <a:cs typeface="Arial" pitchFamily="34" charset="0"/>
            </a:endParaRPr>
          </a:p>
        </p:txBody>
      </p:sp>
      <p:sp>
        <p:nvSpPr>
          <p:cNvPr id="46090" name="Rectangle 15"/>
          <p:cNvSpPr>
            <a:spLocks noChangeArrowheads="1"/>
          </p:cNvSpPr>
          <p:nvPr/>
        </p:nvSpPr>
        <p:spPr bwMode="auto">
          <a:xfrm>
            <a:off x="0" y="4294188"/>
            <a:ext cx="9144000" cy="256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>
              <a:latin typeface="Calibri" pitchFamily="34" charset="0"/>
              <a:cs typeface="Arial" pitchFamily="34" charset="0"/>
            </a:endParaRPr>
          </a:p>
        </p:txBody>
      </p:sp>
      <p:sp>
        <p:nvSpPr>
          <p:cNvPr id="46091" name="Rectangle 8"/>
          <p:cNvSpPr>
            <a:spLocks noChangeArrowheads="1"/>
          </p:cNvSpPr>
          <p:nvPr/>
        </p:nvSpPr>
        <p:spPr bwMode="auto">
          <a:xfrm>
            <a:off x="714375" y="3786188"/>
            <a:ext cx="7572375" cy="357187"/>
          </a:xfrm>
          <a:prstGeom prst="rect">
            <a:avLst/>
          </a:prstGeom>
          <a:solidFill>
            <a:srgbClr val="0099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>
              <a:cs typeface="Arial" pitchFamily="34" charset="0"/>
            </a:endParaRPr>
          </a:p>
        </p:txBody>
      </p:sp>
      <p:sp>
        <p:nvSpPr>
          <p:cNvPr id="46092" name="Text Box 9"/>
          <p:cNvSpPr txBox="1">
            <a:spLocks noChangeArrowheads="1"/>
          </p:cNvSpPr>
          <p:nvPr/>
        </p:nvSpPr>
        <p:spPr bwMode="auto">
          <a:xfrm>
            <a:off x="714375" y="3857625"/>
            <a:ext cx="757237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sz="1200" b="1">
                <a:solidFill>
                  <a:srgbClr val="FFFFFF"/>
                </a:solidFill>
                <a:latin typeface="Times New Roman" pitchFamily="18" charset="0"/>
                <a:cs typeface="Arial" pitchFamily="34" charset="0"/>
              </a:rPr>
              <a:t>   30 ХГСА                              30ХГСН2А                                        ВКС9                                                   ВКС12</a:t>
            </a:r>
            <a:endParaRPr lang="ru-RU">
              <a:cs typeface="Arial" pitchFamily="34" charset="0"/>
            </a:endParaRPr>
          </a:p>
        </p:txBody>
      </p:sp>
      <p:sp>
        <p:nvSpPr>
          <p:cNvPr id="35844" name="Line 4"/>
          <p:cNvSpPr>
            <a:spLocks noChangeShapeType="1"/>
          </p:cNvSpPr>
          <p:nvPr/>
        </p:nvSpPr>
        <p:spPr bwMode="auto">
          <a:xfrm rot="859422" flipV="1">
            <a:off x="1490663" y="655638"/>
            <a:ext cx="5805487" cy="3546475"/>
          </a:xfrm>
          <a:prstGeom prst="line">
            <a:avLst/>
          </a:prstGeom>
          <a:noFill/>
          <a:ln w="76200">
            <a:solidFill>
              <a:schemeClr val="accent6">
                <a:lumMod val="75000"/>
              </a:schemeClr>
            </a:solidFill>
            <a:round/>
            <a:headEnd type="oval" w="sm" len="sm"/>
            <a:tailEnd type="oval" w="sm" len="sm"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1" name="Овал 60"/>
          <p:cNvSpPr/>
          <p:nvPr/>
        </p:nvSpPr>
        <p:spPr>
          <a:xfrm>
            <a:off x="2928938" y="2786063"/>
            <a:ext cx="142875" cy="14287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2" name="Овал 61"/>
          <p:cNvSpPr/>
          <p:nvPr/>
        </p:nvSpPr>
        <p:spPr>
          <a:xfrm>
            <a:off x="5072063" y="2143125"/>
            <a:ext cx="142875" cy="14287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3929063" y="2571750"/>
          <a:ext cx="2971800" cy="1192302"/>
        </p:xfrm>
        <a:graphic>
          <a:graphicData uri="http://schemas.openxmlformats.org/drawingml/2006/table">
            <a:tbl>
              <a:tblPr/>
              <a:tblGrid>
                <a:gridCol w="685800"/>
                <a:gridCol w="800100"/>
                <a:gridCol w="685800"/>
                <a:gridCol w="800100"/>
              </a:tblGrid>
              <a:tr h="3351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сплавы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30ХГСН2А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ВКС9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ВКС12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</a:tr>
              <a:tr h="4285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</a:t>
                      </a:r>
                      <a:r>
                        <a:rPr kumimoji="0" lang="ru-RU" sz="11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1С</a:t>
                      </a: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МПа</a:t>
                      </a: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</a:t>
                      </a: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м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77-79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74-79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</a:tr>
              <a:tr h="4285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</a:t>
                      </a:r>
                      <a:r>
                        <a:rPr kumimoji="0" lang="ru-RU" sz="11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</a:t>
                      </a: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МПа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770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</a:tr>
            </a:tbl>
          </a:graphicData>
        </a:graphic>
      </p:graphicFrame>
      <p:cxnSp>
        <p:nvCxnSpPr>
          <p:cNvPr id="73" name="Прямая соединительная линия 72"/>
          <p:cNvCxnSpPr>
            <a:stCxn id="62" idx="4"/>
          </p:cNvCxnSpPr>
          <p:nvPr/>
        </p:nvCxnSpPr>
        <p:spPr>
          <a:xfrm rot="5400000">
            <a:off x="5001419" y="2428081"/>
            <a:ext cx="28575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Прямоугольник 74"/>
          <p:cNvSpPr/>
          <p:nvPr/>
        </p:nvSpPr>
        <p:spPr>
          <a:xfrm>
            <a:off x="7572396" y="1071546"/>
            <a:ext cx="785818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2200</a:t>
            </a:r>
          </a:p>
        </p:txBody>
      </p:sp>
      <p:sp>
        <p:nvSpPr>
          <p:cNvPr id="76" name="Прямоугольник 75"/>
          <p:cNvSpPr/>
          <p:nvPr/>
        </p:nvSpPr>
        <p:spPr>
          <a:xfrm>
            <a:off x="5214942" y="2143116"/>
            <a:ext cx="714380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1950</a:t>
            </a:r>
          </a:p>
        </p:txBody>
      </p:sp>
      <p:sp>
        <p:nvSpPr>
          <p:cNvPr id="77" name="Прямоугольник 76"/>
          <p:cNvSpPr/>
          <p:nvPr/>
        </p:nvSpPr>
        <p:spPr>
          <a:xfrm>
            <a:off x="2500298" y="2500306"/>
            <a:ext cx="1000132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1600</a:t>
            </a:r>
          </a:p>
        </p:txBody>
      </p:sp>
      <p:sp>
        <p:nvSpPr>
          <p:cNvPr id="78" name="Прямоугольник 77"/>
          <p:cNvSpPr/>
          <p:nvPr/>
        </p:nvSpPr>
        <p:spPr>
          <a:xfrm>
            <a:off x="1071538" y="3357562"/>
            <a:ext cx="928694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1200</a:t>
            </a:r>
          </a:p>
        </p:txBody>
      </p:sp>
      <p:sp>
        <p:nvSpPr>
          <p:cNvPr id="46123" name="Rectangle 14"/>
          <p:cNvSpPr>
            <a:spLocks noChangeArrowheads="1"/>
          </p:cNvSpPr>
          <p:nvPr/>
        </p:nvSpPr>
        <p:spPr bwMode="auto">
          <a:xfrm>
            <a:off x="0" y="4071938"/>
            <a:ext cx="86439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eaLnBrk="0" hangingPunct="0">
              <a:tabLst>
                <a:tab pos="892175" algn="l"/>
              </a:tabLst>
            </a:pPr>
            <a:r>
              <a:rPr lang="ru-RU" sz="1600" b="1">
                <a:solidFill>
                  <a:srgbClr val="000000"/>
                </a:solidFill>
                <a:cs typeface="Times New Roman" pitchFamily="18" charset="0"/>
              </a:rPr>
              <a:t>Разработана технология выплавки, режимы термообработки, технология ЭЛС</a:t>
            </a:r>
            <a:endParaRPr lang="ru-RU">
              <a:cs typeface="Arial" pitchFamily="34" charset="0"/>
            </a:endParaRPr>
          </a:p>
        </p:txBody>
      </p:sp>
      <p:sp>
        <p:nvSpPr>
          <p:cNvPr id="46124" name="Rectangle 50"/>
          <p:cNvSpPr>
            <a:spLocks noChangeArrowheads="1"/>
          </p:cNvSpPr>
          <p:nvPr/>
        </p:nvSpPr>
        <p:spPr bwMode="auto">
          <a:xfrm>
            <a:off x="214313" y="4429125"/>
            <a:ext cx="1357312" cy="928688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ru-RU" sz="1200" b="1">
                <a:cs typeface="Arial" pitchFamily="34" charset="0"/>
              </a:rPr>
              <a:t>Новая</a:t>
            </a:r>
            <a:br>
              <a:rPr lang="ru-RU" sz="1200" b="1">
                <a:cs typeface="Arial" pitchFamily="34" charset="0"/>
              </a:rPr>
            </a:br>
            <a:r>
              <a:rPr lang="ru-RU" sz="1200" b="1">
                <a:cs typeface="Arial" pitchFamily="34" charset="0"/>
              </a:rPr>
              <a:t>система </a:t>
            </a:r>
            <a:br>
              <a:rPr lang="ru-RU" sz="1200" b="1">
                <a:cs typeface="Arial" pitchFamily="34" charset="0"/>
              </a:rPr>
            </a:br>
            <a:r>
              <a:rPr lang="ru-RU" sz="1200" b="1">
                <a:cs typeface="Arial" pitchFamily="34" charset="0"/>
              </a:rPr>
              <a:t>легирования</a:t>
            </a:r>
          </a:p>
        </p:txBody>
      </p:sp>
      <p:sp>
        <p:nvSpPr>
          <p:cNvPr id="46125" name="AutoShape 40"/>
          <p:cNvSpPr>
            <a:spLocks noChangeArrowheads="1"/>
          </p:cNvSpPr>
          <p:nvPr/>
        </p:nvSpPr>
        <p:spPr bwMode="auto">
          <a:xfrm>
            <a:off x="1714500" y="4643438"/>
            <a:ext cx="381000" cy="381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CCECFF"/>
          </a:solidFill>
          <a:ln w="190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cs typeface="Arial" pitchFamily="34" charset="0"/>
            </a:endParaRPr>
          </a:p>
        </p:txBody>
      </p:sp>
      <p:sp>
        <p:nvSpPr>
          <p:cNvPr id="46126" name="Rectangle 51"/>
          <p:cNvSpPr>
            <a:spLocks noChangeArrowheads="1"/>
          </p:cNvSpPr>
          <p:nvPr/>
        </p:nvSpPr>
        <p:spPr bwMode="auto">
          <a:xfrm>
            <a:off x="2214563" y="4429125"/>
            <a:ext cx="1714500" cy="928688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buClr>
                <a:srgbClr val="FF0000"/>
              </a:buClr>
              <a:buSzPct val="120000"/>
              <a:buFontTx/>
              <a:buChar char="•"/>
            </a:pPr>
            <a:r>
              <a:rPr lang="ru-RU" sz="1200" b="1">
                <a:cs typeface="Arial" pitchFamily="34" charset="0"/>
              </a:rPr>
              <a:t> Выплавка</a:t>
            </a:r>
            <a:br>
              <a:rPr lang="ru-RU" sz="1200" b="1">
                <a:cs typeface="Arial" pitchFamily="34" charset="0"/>
              </a:rPr>
            </a:br>
            <a:r>
              <a:rPr lang="ru-RU" sz="1200" b="1">
                <a:cs typeface="Arial" pitchFamily="34" charset="0"/>
              </a:rPr>
              <a:t>дуплекс «ВИ+ВДП»</a:t>
            </a:r>
          </a:p>
          <a:p>
            <a:pPr eaLnBrk="0" hangingPunct="0">
              <a:buClr>
                <a:srgbClr val="FF0000"/>
              </a:buClr>
              <a:buSzPct val="120000"/>
              <a:buFontTx/>
              <a:buChar char="•"/>
            </a:pPr>
            <a:r>
              <a:rPr lang="ru-RU" sz="1200" b="1">
                <a:cs typeface="Arial" pitchFamily="34" charset="0"/>
              </a:rPr>
              <a:t> Раскисление</a:t>
            </a:r>
          </a:p>
          <a:p>
            <a:pPr eaLnBrk="0" hangingPunct="0">
              <a:buClr>
                <a:srgbClr val="FF0000"/>
              </a:buClr>
              <a:buSzPct val="120000"/>
              <a:buFontTx/>
              <a:buChar char="•"/>
            </a:pPr>
            <a:r>
              <a:rPr lang="ru-RU" sz="1200" b="1">
                <a:cs typeface="Arial" pitchFamily="34" charset="0"/>
              </a:rPr>
              <a:t> Модифицирование</a:t>
            </a:r>
          </a:p>
        </p:txBody>
      </p:sp>
      <p:sp>
        <p:nvSpPr>
          <p:cNvPr id="46127" name="Rectangle 54"/>
          <p:cNvSpPr>
            <a:spLocks noChangeArrowheads="1"/>
          </p:cNvSpPr>
          <p:nvPr/>
        </p:nvSpPr>
        <p:spPr bwMode="auto">
          <a:xfrm>
            <a:off x="4572000" y="4429125"/>
            <a:ext cx="1927225" cy="928688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buClr>
                <a:srgbClr val="FF0000"/>
              </a:buClr>
              <a:buSzPct val="120000"/>
              <a:buFontTx/>
              <a:buChar char="•"/>
            </a:pPr>
            <a:r>
              <a:rPr lang="ru-RU" sz="1200" b="1">
                <a:cs typeface="Arial" pitchFamily="34" charset="0"/>
              </a:rPr>
              <a:t> Гомогенизация</a:t>
            </a:r>
            <a:br>
              <a:rPr lang="ru-RU" sz="1200" b="1">
                <a:cs typeface="Arial" pitchFamily="34" charset="0"/>
              </a:rPr>
            </a:br>
            <a:r>
              <a:rPr lang="ru-RU" sz="1200" b="1">
                <a:cs typeface="Arial" pitchFamily="34" charset="0"/>
              </a:rPr>
              <a:t>  слитков</a:t>
            </a:r>
          </a:p>
          <a:p>
            <a:pPr eaLnBrk="0" hangingPunct="0">
              <a:buClr>
                <a:srgbClr val="FF0000"/>
              </a:buClr>
              <a:buSzPct val="120000"/>
              <a:buFontTx/>
              <a:buChar char="•"/>
            </a:pPr>
            <a:r>
              <a:rPr lang="ru-RU" sz="1200" b="1">
                <a:cs typeface="Arial" pitchFamily="34" charset="0"/>
              </a:rPr>
              <a:t> Оптимальная</a:t>
            </a:r>
            <a:br>
              <a:rPr lang="ru-RU" sz="1200" b="1">
                <a:cs typeface="Arial" pitchFamily="34" charset="0"/>
              </a:rPr>
            </a:br>
            <a:r>
              <a:rPr lang="ru-RU" sz="1200" b="1">
                <a:cs typeface="Arial" pitchFamily="34" charset="0"/>
              </a:rPr>
              <a:t>  схема деформации</a:t>
            </a:r>
          </a:p>
        </p:txBody>
      </p:sp>
      <p:sp>
        <p:nvSpPr>
          <p:cNvPr id="46128" name="Rectangle 39"/>
          <p:cNvSpPr>
            <a:spLocks noChangeArrowheads="1"/>
          </p:cNvSpPr>
          <p:nvPr/>
        </p:nvSpPr>
        <p:spPr bwMode="auto">
          <a:xfrm>
            <a:off x="7235825" y="4429125"/>
            <a:ext cx="1693863" cy="928688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buClr>
                <a:srgbClr val="FF0000"/>
              </a:buClr>
              <a:buSzPct val="120000"/>
              <a:buFontTx/>
              <a:buChar char="•"/>
            </a:pPr>
            <a:r>
              <a:rPr lang="ru-RU" sz="1200" b="1">
                <a:cs typeface="Arial" pitchFamily="34" charset="0"/>
              </a:rPr>
              <a:t>Высокая </a:t>
            </a:r>
            <a:br>
              <a:rPr lang="ru-RU" sz="1200" b="1">
                <a:cs typeface="Arial" pitchFamily="34" charset="0"/>
              </a:rPr>
            </a:br>
            <a:r>
              <a:rPr lang="ru-RU" sz="1200" b="1">
                <a:cs typeface="Arial" pitchFamily="34" charset="0"/>
              </a:rPr>
              <a:t> однородность</a:t>
            </a:r>
            <a:br>
              <a:rPr lang="ru-RU" sz="1200" b="1">
                <a:cs typeface="Arial" pitchFamily="34" charset="0"/>
              </a:rPr>
            </a:br>
            <a:r>
              <a:rPr lang="ru-RU" sz="1200" b="1">
                <a:cs typeface="Arial" pitchFamily="34" charset="0"/>
              </a:rPr>
              <a:t> структуры</a:t>
            </a:r>
          </a:p>
          <a:p>
            <a:pPr eaLnBrk="0" hangingPunct="0">
              <a:buClr>
                <a:srgbClr val="FF0000"/>
              </a:buClr>
              <a:buSzPct val="120000"/>
              <a:buFontTx/>
              <a:buChar char="•"/>
            </a:pPr>
            <a:r>
              <a:rPr lang="ru-RU" sz="1200" b="1">
                <a:cs typeface="Arial" pitchFamily="34" charset="0"/>
              </a:rPr>
              <a:t> Высокая вязкость,</a:t>
            </a:r>
            <a:br>
              <a:rPr lang="ru-RU" sz="1200" b="1">
                <a:cs typeface="Arial" pitchFamily="34" charset="0"/>
              </a:rPr>
            </a:br>
            <a:r>
              <a:rPr lang="ru-RU" sz="1200" b="1">
                <a:cs typeface="Arial" pitchFamily="34" charset="0"/>
              </a:rPr>
              <a:t>  трещиностойкость</a:t>
            </a:r>
          </a:p>
        </p:txBody>
      </p:sp>
      <p:sp>
        <p:nvSpPr>
          <p:cNvPr id="46129" name="AutoShape 40"/>
          <p:cNvSpPr>
            <a:spLocks noChangeArrowheads="1"/>
          </p:cNvSpPr>
          <p:nvPr/>
        </p:nvSpPr>
        <p:spPr bwMode="auto">
          <a:xfrm>
            <a:off x="4071938" y="4643438"/>
            <a:ext cx="381000" cy="381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CCECFF"/>
          </a:solidFill>
          <a:ln w="190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cs typeface="Arial" pitchFamily="34" charset="0"/>
            </a:endParaRPr>
          </a:p>
        </p:txBody>
      </p:sp>
      <p:sp>
        <p:nvSpPr>
          <p:cNvPr id="46130" name="AutoShape 40"/>
          <p:cNvSpPr>
            <a:spLocks noChangeArrowheads="1"/>
          </p:cNvSpPr>
          <p:nvPr/>
        </p:nvSpPr>
        <p:spPr bwMode="auto">
          <a:xfrm>
            <a:off x="6643688" y="4643438"/>
            <a:ext cx="381000" cy="381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CCECFF"/>
          </a:solidFill>
          <a:ln w="190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cs typeface="Arial" pitchFamily="34" charset="0"/>
            </a:endParaRPr>
          </a:p>
        </p:txBody>
      </p:sp>
      <p:cxnSp>
        <p:nvCxnSpPr>
          <p:cNvPr id="116" name="Прямая соединительная линия 115"/>
          <p:cNvCxnSpPr/>
          <p:nvPr/>
        </p:nvCxnSpPr>
        <p:spPr>
          <a:xfrm rot="5400000">
            <a:off x="999332" y="3644106"/>
            <a:ext cx="285750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Прямая соединительная линия 118"/>
          <p:cNvCxnSpPr>
            <a:stCxn id="61" idx="4"/>
          </p:cNvCxnSpPr>
          <p:nvPr/>
        </p:nvCxnSpPr>
        <p:spPr>
          <a:xfrm rot="16200000" flipH="1">
            <a:off x="2571750" y="3357563"/>
            <a:ext cx="8572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133" name="Rectangle 65"/>
          <p:cNvSpPr>
            <a:spLocks noChangeArrowheads="1"/>
          </p:cNvSpPr>
          <p:nvPr/>
        </p:nvSpPr>
        <p:spPr bwMode="auto">
          <a:xfrm>
            <a:off x="4429125" y="857250"/>
            <a:ext cx="1079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chemeClr val="bg1"/>
                </a:solidFill>
                <a:cs typeface="Arial" pitchFamily="34" charset="0"/>
              </a:rPr>
              <a:t>МИГ-29М</a:t>
            </a:r>
          </a:p>
        </p:txBody>
      </p:sp>
      <p:cxnSp>
        <p:nvCxnSpPr>
          <p:cNvPr id="121" name="Прямая соединительная линия 120"/>
          <p:cNvCxnSpPr/>
          <p:nvPr/>
        </p:nvCxnSpPr>
        <p:spPr>
          <a:xfrm rot="5400000">
            <a:off x="6500813" y="2643188"/>
            <a:ext cx="2286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135" name="Picture 7" descr="Векторный лейбл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0"/>
            <a:ext cx="1471612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Rectangle 9"/>
          <p:cNvSpPr>
            <a:spLocks noChangeArrowheads="1"/>
          </p:cNvSpPr>
          <p:nvPr/>
        </p:nvSpPr>
        <p:spPr bwMode="auto">
          <a:xfrm>
            <a:off x="2295525" y="0"/>
            <a:ext cx="623887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ru-RU" sz="2000" b="1">
                <a:solidFill>
                  <a:srgbClr val="990033"/>
                </a:solidFill>
                <a:latin typeface="Times New Roman" pitchFamily="18" charset="0"/>
                <a:cs typeface="Arial" pitchFamily="34" charset="0"/>
              </a:rPr>
              <a:t>Высокопрочные конструкционные стали </a:t>
            </a:r>
          </a:p>
          <a:p>
            <a:pPr algn="ctr"/>
            <a:r>
              <a:rPr lang="ru-RU" sz="2000" b="1">
                <a:solidFill>
                  <a:srgbClr val="990033"/>
                </a:solidFill>
                <a:latin typeface="Times New Roman" pitchFamily="18" charset="0"/>
                <a:cs typeface="Arial" pitchFamily="34" charset="0"/>
              </a:rPr>
              <a:t>для силовых деталей планера и шасси</a:t>
            </a:r>
          </a:p>
        </p:txBody>
      </p:sp>
      <p:sp>
        <p:nvSpPr>
          <p:cNvPr id="46137" name="Line 6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46138" name="Picture 73" descr="I:\2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5" y="1785938"/>
            <a:ext cx="2108200" cy="140493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139" name="Text Box 17"/>
          <p:cNvSpPr txBox="1">
            <a:spLocks noChangeArrowheads="1"/>
          </p:cNvSpPr>
          <p:nvPr/>
        </p:nvSpPr>
        <p:spPr bwMode="auto">
          <a:xfrm>
            <a:off x="285750" y="1428750"/>
            <a:ext cx="1042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Aft>
                <a:spcPts val="1000"/>
              </a:spcAft>
            </a:pPr>
            <a:r>
              <a:rPr lang="ru-RU" b="1">
                <a:latin typeface="Calibri" pitchFamily="34" charset="0"/>
                <a:cs typeface="Arial" pitchFamily="34" charset="0"/>
              </a:rPr>
              <a:t>МиГ-25Р</a:t>
            </a:r>
            <a:endParaRPr lang="ru-RU">
              <a:cs typeface="Arial" pitchFamily="34" charset="0"/>
            </a:endParaRPr>
          </a:p>
        </p:txBody>
      </p:sp>
      <p:sp>
        <p:nvSpPr>
          <p:cNvPr id="46140" name="Rectangle 65"/>
          <p:cNvSpPr>
            <a:spLocks noChangeArrowheads="1"/>
          </p:cNvSpPr>
          <p:nvPr/>
        </p:nvSpPr>
        <p:spPr bwMode="auto">
          <a:xfrm>
            <a:off x="7215188" y="1857375"/>
            <a:ext cx="1079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chemeClr val="bg1"/>
                </a:solidFill>
                <a:cs typeface="Arial" pitchFamily="34" charset="0"/>
              </a:rPr>
              <a:t>МС-21</a:t>
            </a:r>
          </a:p>
        </p:txBody>
      </p:sp>
      <p:sp>
        <p:nvSpPr>
          <p:cNvPr id="46141" name="Rectangle 89"/>
          <p:cNvSpPr>
            <a:spLocks noChangeArrowheads="1"/>
          </p:cNvSpPr>
          <p:nvPr/>
        </p:nvSpPr>
        <p:spPr bwMode="auto">
          <a:xfrm>
            <a:off x="2133600" y="5454650"/>
            <a:ext cx="4800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rgbClr val="CC0000"/>
                </a:solidFill>
              </a:rPr>
              <a:t>ЗАДАЧИ ДЛЯ ПЕРСПЕКТИВНОЙ ТЕХНИКИ</a:t>
            </a:r>
            <a:endParaRPr lang="ru-RU" sz="1600" b="1">
              <a:solidFill>
                <a:srgbClr val="990033"/>
              </a:solidFill>
            </a:endParaRPr>
          </a:p>
        </p:txBody>
      </p:sp>
      <p:sp>
        <p:nvSpPr>
          <p:cNvPr id="46142" name="Rectangle 58"/>
          <p:cNvSpPr>
            <a:spLocks noChangeArrowheads="1"/>
          </p:cNvSpPr>
          <p:nvPr/>
        </p:nvSpPr>
        <p:spPr bwMode="auto">
          <a:xfrm>
            <a:off x="228600" y="5895975"/>
            <a:ext cx="8686800" cy="809625"/>
          </a:xfrm>
          <a:prstGeom prst="rect">
            <a:avLst/>
          </a:prstGeom>
          <a:solidFill>
            <a:srgbClr val="FFCC99"/>
          </a:solidFill>
          <a:ln w="57150" cmpd="thickThin">
            <a:solidFill>
              <a:srgbClr val="800000"/>
            </a:solidFill>
            <a:miter lim="800000"/>
            <a:headEnd/>
            <a:tailEnd/>
          </a:ln>
        </p:spPr>
        <p:txBody>
          <a:bodyPr lIns="18000" tIns="18000" rIns="18000" bIns="18000" anchor="ctr" anchorCtr="1"/>
          <a:lstStyle/>
          <a:p>
            <a:pPr algn="ctr"/>
            <a:r>
              <a:rPr lang="ru-RU" sz="1400"/>
              <a:t>Разработка технологии изготовления крупногабаритных полуфабрикатов (поковок, штамповок) из высокопрочных конструкционных сталей</a:t>
            </a:r>
            <a:r>
              <a:rPr lang="en-US" sz="1400"/>
              <a:t> </a:t>
            </a:r>
            <a:r>
              <a:rPr lang="ru-RU" sz="1400"/>
              <a:t>для повышения надежности и весовой эффективности конструкций элементов шасси и планера </a:t>
            </a:r>
          </a:p>
        </p:txBody>
      </p:sp>
    </p:spTree>
    <p:extLst>
      <p:ext uri="{BB962C8B-B14F-4D97-AF65-F5344CB8AC3E}">
        <p14:creationId xmlns:p14="http://schemas.microsoft.com/office/powerpoint/2010/main" val="400302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1447800" y="-15875"/>
            <a:ext cx="6934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Высокопрочная   коррозионностойкая</a:t>
            </a:r>
            <a:r>
              <a:rPr lang="ru-RU" sz="2400" b="1">
                <a:solidFill>
                  <a:srgbClr val="FF0000"/>
                </a:solidFill>
                <a:latin typeface="Times New Roman" pitchFamily="18" charset="0"/>
              </a:rPr>
              <a:t> с</a:t>
            </a:r>
            <a:r>
              <a:rPr 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таль  </a:t>
            </a:r>
          </a:p>
          <a:p>
            <a:pPr algn="ctr"/>
            <a:r>
              <a:rPr lang="ru-RU" sz="2400" b="1">
                <a:solidFill>
                  <a:srgbClr val="FF0000"/>
                </a:solidFill>
                <a:latin typeface="Times New Roman" pitchFamily="18" charset="0"/>
              </a:rPr>
              <a:t>ВНС</a:t>
            </a:r>
            <a:r>
              <a:rPr 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-65</a:t>
            </a:r>
            <a:endParaRPr lang="ru-RU" sz="2400">
              <a:latin typeface="Times New Roman" pitchFamily="18" charset="0"/>
            </a:endParaRPr>
          </a:p>
        </p:txBody>
      </p:sp>
      <p:sp>
        <p:nvSpPr>
          <p:cNvPr id="48131" name="Line 3"/>
          <p:cNvSpPr>
            <a:spLocks noChangeShapeType="1"/>
          </p:cNvSpPr>
          <p:nvPr/>
        </p:nvSpPr>
        <p:spPr bwMode="auto">
          <a:xfrm flipV="1">
            <a:off x="1295400" y="762000"/>
            <a:ext cx="7564438" cy="0"/>
          </a:xfrm>
          <a:prstGeom prst="line">
            <a:avLst/>
          </a:prstGeom>
          <a:noFill/>
          <a:ln w="57150" cmpd="thinThick">
            <a:solidFill>
              <a:schemeClr val="accent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48132" name="Picture 4" descr="Для прозрачек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76200"/>
            <a:ext cx="1500187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1752600" y="838200"/>
            <a:ext cx="5410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/>
            <a:r>
              <a:rPr lang="ru-RU" sz="1400" b="1">
                <a:solidFill>
                  <a:srgbClr val="0000FF"/>
                </a:solidFill>
                <a:latin typeface="Times New Roman" pitchFamily="18" charset="0"/>
              </a:rPr>
              <a:t>ДЛЯ СИЛОВЫХ ДЕТАЛЕЙ ПЛАНЕРА</a:t>
            </a:r>
            <a:endParaRPr lang="ru-RU" b="1">
              <a:solidFill>
                <a:srgbClr val="0000FF"/>
              </a:solidFill>
              <a:latin typeface="Times New Roman" pitchFamily="18" charset="0"/>
            </a:endParaRPr>
          </a:p>
          <a:p>
            <a:pPr algn="ctr" eaLnBrk="0" hangingPunct="0"/>
            <a:r>
              <a:rPr lang="ru-RU" b="1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 </a:t>
            </a:r>
            <a:r>
              <a:rPr lang="ru-RU" b="1">
                <a:solidFill>
                  <a:srgbClr val="0000FF"/>
                </a:solidFill>
                <a:latin typeface="Times New Roman" pitchFamily="18" charset="0"/>
              </a:rPr>
              <a:t>рамы  </a:t>
            </a:r>
            <a:r>
              <a:rPr lang="ru-RU" b="1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 </a:t>
            </a:r>
            <a:r>
              <a:rPr lang="ru-RU" b="1">
                <a:solidFill>
                  <a:srgbClr val="0000FF"/>
                </a:solidFill>
                <a:latin typeface="Times New Roman" pitchFamily="18" charset="0"/>
              </a:rPr>
              <a:t>лонжероны  </a:t>
            </a:r>
            <a:r>
              <a:rPr lang="ru-RU" b="1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 </a:t>
            </a:r>
            <a:r>
              <a:rPr lang="ru-RU" b="1">
                <a:solidFill>
                  <a:srgbClr val="0000FF"/>
                </a:solidFill>
                <a:latin typeface="Times New Roman" pitchFamily="18" charset="0"/>
              </a:rPr>
              <a:t>крепежные детали</a:t>
            </a:r>
            <a:endParaRPr lang="ru-RU" sz="16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4079875" y="2351088"/>
            <a:ext cx="1119188" cy="381000"/>
          </a:xfrm>
          <a:prstGeom prst="rect">
            <a:avLst/>
          </a:prstGeom>
          <a:solidFill>
            <a:srgbClr val="F0F0F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b="1">
                <a:solidFill>
                  <a:srgbClr val="000000"/>
                </a:solidFill>
                <a:cs typeface="Times New Roman" pitchFamily="18" charset="0"/>
              </a:rPr>
              <a:t>1,7</a:t>
            </a:r>
            <a:r>
              <a:rPr lang="ru-RU"/>
              <a:t> </a:t>
            </a:r>
          </a:p>
        </p:txBody>
      </p:sp>
      <p:sp>
        <p:nvSpPr>
          <p:cNvPr id="48135" name="Rectangle 7"/>
          <p:cNvSpPr>
            <a:spLocks noChangeArrowheads="1"/>
          </p:cNvSpPr>
          <p:nvPr/>
        </p:nvSpPr>
        <p:spPr bwMode="auto">
          <a:xfrm>
            <a:off x="3511550" y="2359025"/>
            <a:ext cx="755650" cy="404813"/>
          </a:xfrm>
          <a:prstGeom prst="rect">
            <a:avLst/>
          </a:prstGeom>
          <a:solidFill>
            <a:srgbClr val="F0F0F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ru-RU" b="1">
                <a:solidFill>
                  <a:srgbClr val="000000"/>
                </a:solidFill>
                <a:cs typeface="Times New Roman" pitchFamily="18" charset="0"/>
              </a:rPr>
              <a:t>1</a:t>
            </a:r>
            <a:r>
              <a:rPr lang="ru-RU"/>
              <a:t> </a:t>
            </a:r>
          </a:p>
        </p:txBody>
      </p:sp>
      <p:sp>
        <p:nvSpPr>
          <p:cNvPr id="48136" name="Rectangle 8"/>
          <p:cNvSpPr>
            <a:spLocks noChangeArrowheads="1"/>
          </p:cNvSpPr>
          <p:nvPr/>
        </p:nvSpPr>
        <p:spPr bwMode="auto">
          <a:xfrm>
            <a:off x="2673350" y="2351088"/>
            <a:ext cx="822325" cy="381000"/>
          </a:xfrm>
          <a:prstGeom prst="rect">
            <a:avLst/>
          </a:prstGeom>
          <a:solidFill>
            <a:srgbClr val="F0F0F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ru-RU" b="1"/>
              <a:t>- 50</a:t>
            </a:r>
          </a:p>
        </p:txBody>
      </p:sp>
      <p:sp>
        <p:nvSpPr>
          <p:cNvPr id="48137" name="Rectangle 9"/>
          <p:cNvSpPr>
            <a:spLocks noChangeArrowheads="1"/>
          </p:cNvSpPr>
          <p:nvPr/>
        </p:nvSpPr>
        <p:spPr bwMode="auto">
          <a:xfrm>
            <a:off x="3276600" y="1985963"/>
            <a:ext cx="1981200" cy="381000"/>
          </a:xfrm>
          <a:prstGeom prst="rect">
            <a:avLst/>
          </a:prstGeom>
          <a:solidFill>
            <a:srgbClr val="F0F0F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ru-RU" sz="1600" b="1">
                <a:solidFill>
                  <a:srgbClr val="000000"/>
                </a:solidFill>
                <a:cs typeface="Times New Roman" pitchFamily="18" charset="0"/>
              </a:rPr>
              <a:t>К</a:t>
            </a:r>
            <a:r>
              <a:rPr lang="ru-RU" sz="1600" b="1" baseline="-25000">
                <a:solidFill>
                  <a:srgbClr val="000000"/>
                </a:solidFill>
                <a:cs typeface="Times New Roman" pitchFamily="18" charset="0"/>
              </a:rPr>
              <a:t>t</a:t>
            </a:r>
            <a:r>
              <a:rPr lang="ru-RU" sz="1600"/>
              <a:t> </a:t>
            </a:r>
          </a:p>
        </p:txBody>
      </p:sp>
      <p:sp>
        <p:nvSpPr>
          <p:cNvPr id="48138" name="Rectangle 10"/>
          <p:cNvSpPr>
            <a:spLocks noChangeArrowheads="1"/>
          </p:cNvSpPr>
          <p:nvPr/>
        </p:nvSpPr>
        <p:spPr bwMode="auto">
          <a:xfrm>
            <a:off x="1784350" y="2005013"/>
            <a:ext cx="1492250" cy="433387"/>
          </a:xfrm>
          <a:prstGeom prst="rect">
            <a:avLst/>
          </a:prstGeom>
          <a:solidFill>
            <a:srgbClr val="F0F0F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ru-RU" sz="1600" b="1">
                <a:cs typeface="Times New Roman" pitchFamily="18" charset="0"/>
              </a:rPr>
              <a:t>Т,</a:t>
            </a:r>
            <a:r>
              <a:rPr lang="ru-RU" sz="1600" b="1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ru-RU" sz="1600" b="1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</a:t>
            </a:r>
            <a:r>
              <a:rPr lang="ru-RU" sz="1600" b="1">
                <a:solidFill>
                  <a:srgbClr val="000000"/>
                </a:solidFill>
                <a:cs typeface="Times New Roman" pitchFamily="18" charset="0"/>
              </a:rPr>
              <a:t>С</a:t>
            </a:r>
            <a:r>
              <a:rPr lang="ru-RU" sz="1600"/>
              <a:t> </a:t>
            </a:r>
          </a:p>
        </p:txBody>
      </p:sp>
      <p:sp>
        <p:nvSpPr>
          <p:cNvPr id="48139" name="Rectangle 11"/>
          <p:cNvSpPr>
            <a:spLocks noChangeArrowheads="1"/>
          </p:cNvSpPr>
          <p:nvPr/>
        </p:nvSpPr>
        <p:spPr bwMode="auto">
          <a:xfrm>
            <a:off x="5073650" y="1484313"/>
            <a:ext cx="1854200" cy="1249362"/>
          </a:xfrm>
          <a:prstGeom prst="rect">
            <a:avLst/>
          </a:prstGeom>
          <a:solidFill>
            <a:srgbClr val="F0F0F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endParaRPr lang="ru-RU" sz="800" b="1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  <a:p>
            <a:pPr algn="ctr">
              <a:spcBef>
                <a:spcPct val="20000"/>
              </a:spcBef>
            </a:pPr>
            <a:r>
              <a:rPr lang="ru-RU" b="1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</a:t>
            </a:r>
            <a:r>
              <a:rPr lang="ru-RU" b="1" baseline="-25000">
                <a:solidFill>
                  <a:srgbClr val="000000"/>
                </a:solidFill>
                <a:cs typeface="Times New Roman" pitchFamily="18" charset="0"/>
              </a:rPr>
              <a:t>кр</a:t>
            </a:r>
            <a:r>
              <a:rPr lang="ru-RU" sz="1600" b="1">
                <a:solidFill>
                  <a:srgbClr val="000000"/>
                </a:solidFill>
                <a:cs typeface="Times New Roman" pitchFamily="18" charset="0"/>
              </a:rPr>
              <a:t>(к.п.н.),</a:t>
            </a:r>
            <a:r>
              <a:rPr lang="ru-RU" b="1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ru-RU" sz="1400" b="1">
                <a:solidFill>
                  <a:srgbClr val="000000"/>
                </a:solidFill>
                <a:cs typeface="Times New Roman" pitchFamily="18" charset="0"/>
              </a:rPr>
              <a:t>МПа </a:t>
            </a:r>
            <a:endParaRPr lang="ru-RU" sz="1400" b="1">
              <a:solidFill>
                <a:srgbClr val="000000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ru-RU" sz="1600" b="1">
                <a:solidFill>
                  <a:srgbClr val="000000"/>
                </a:solidFill>
                <a:cs typeface="Times New Roman" pitchFamily="18" charset="0"/>
              </a:rPr>
              <a:t>(</a:t>
            </a:r>
            <a:r>
              <a:rPr lang="ru-RU" sz="1600" b="1">
                <a:solidFill>
                  <a:srgbClr val="000000"/>
                </a:solidFill>
              </a:rPr>
              <a:t>к</a:t>
            </a:r>
            <a:r>
              <a:rPr lang="ru-RU" sz="1600" b="1">
                <a:solidFill>
                  <a:srgbClr val="000000"/>
                </a:solidFill>
                <a:cs typeface="Times New Roman" pitchFamily="18" charset="0"/>
              </a:rPr>
              <a:t>амера </a:t>
            </a:r>
            <a:r>
              <a:rPr lang="ru-RU" sz="1600" b="1">
                <a:solidFill>
                  <a:srgbClr val="000000"/>
                </a:solidFill>
              </a:rPr>
              <a:t>с</a:t>
            </a:r>
            <a:r>
              <a:rPr lang="ru-RU" sz="1600" b="1">
                <a:solidFill>
                  <a:srgbClr val="000000"/>
                </a:solidFill>
                <a:cs typeface="Times New Roman" pitchFamily="18" charset="0"/>
              </a:rPr>
              <a:t>оляного</a:t>
            </a:r>
            <a:r>
              <a:rPr lang="ru-RU" sz="1600" b="1">
                <a:solidFill>
                  <a:srgbClr val="000000"/>
                </a:solidFill>
              </a:rPr>
              <a:t> </a:t>
            </a:r>
            <a:r>
              <a:rPr lang="ru-RU" sz="1600" b="1">
                <a:solidFill>
                  <a:srgbClr val="000000"/>
                </a:solidFill>
                <a:cs typeface="Times New Roman" pitchFamily="18" charset="0"/>
              </a:rPr>
              <a:t>тумана )</a:t>
            </a:r>
            <a:r>
              <a:rPr lang="ru-RU" sz="1600"/>
              <a:t> </a:t>
            </a:r>
          </a:p>
        </p:txBody>
      </p:sp>
      <p:sp>
        <p:nvSpPr>
          <p:cNvPr id="48140" name="Rectangle 12"/>
          <p:cNvSpPr>
            <a:spLocks noChangeArrowheads="1"/>
          </p:cNvSpPr>
          <p:nvPr/>
        </p:nvSpPr>
        <p:spPr bwMode="auto">
          <a:xfrm>
            <a:off x="3352800" y="1484313"/>
            <a:ext cx="1724025" cy="533400"/>
          </a:xfrm>
          <a:prstGeom prst="rect">
            <a:avLst/>
          </a:prstGeom>
          <a:solidFill>
            <a:srgbClr val="F0F0F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ru-RU" b="1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</a:t>
            </a:r>
            <a:r>
              <a:rPr lang="ru-RU" b="1" baseline="-30000">
                <a:solidFill>
                  <a:srgbClr val="000000"/>
                </a:solidFill>
                <a:cs typeface="Times New Roman" pitchFamily="18" charset="0"/>
              </a:rPr>
              <a:t>-1 ,</a:t>
            </a:r>
            <a:r>
              <a:rPr lang="ru-RU" sz="1400" b="1">
                <a:solidFill>
                  <a:srgbClr val="000000"/>
                </a:solidFill>
                <a:cs typeface="Times New Roman" pitchFamily="18" charset="0"/>
              </a:rPr>
              <a:t>МПа</a:t>
            </a:r>
          </a:p>
        </p:txBody>
      </p:sp>
      <p:sp>
        <p:nvSpPr>
          <p:cNvPr id="48141" name="Rectangle 13"/>
          <p:cNvSpPr>
            <a:spLocks noChangeArrowheads="1"/>
          </p:cNvSpPr>
          <p:nvPr/>
        </p:nvSpPr>
        <p:spPr bwMode="auto">
          <a:xfrm>
            <a:off x="1784350" y="1490663"/>
            <a:ext cx="1568450" cy="533400"/>
          </a:xfrm>
          <a:prstGeom prst="rect">
            <a:avLst/>
          </a:prstGeom>
          <a:solidFill>
            <a:srgbClr val="F0F0F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ru-RU" b="1">
                <a:solidFill>
                  <a:srgbClr val="000000"/>
                </a:solidFill>
                <a:cs typeface="Times New Roman" pitchFamily="18" charset="0"/>
              </a:rPr>
              <a:t>К</a:t>
            </a:r>
            <a:r>
              <a:rPr lang="ru-RU" b="1" baseline="-30000">
                <a:solidFill>
                  <a:srgbClr val="000000"/>
                </a:solidFill>
                <a:cs typeface="Times New Roman" pitchFamily="18" charset="0"/>
              </a:rPr>
              <a:t>1с </a:t>
            </a:r>
            <a:r>
              <a:rPr lang="ru-RU" b="1">
                <a:solidFill>
                  <a:srgbClr val="000000"/>
                </a:solidFill>
                <a:cs typeface="Times New Roman" pitchFamily="18" charset="0"/>
              </a:rPr>
              <a:t>, </a:t>
            </a:r>
            <a:r>
              <a:rPr lang="ru-RU" sz="1400" b="1">
                <a:solidFill>
                  <a:srgbClr val="000000"/>
                </a:solidFill>
                <a:cs typeface="Times New Roman" pitchFamily="18" charset="0"/>
              </a:rPr>
              <a:t>МПа</a:t>
            </a:r>
            <a:r>
              <a:rPr lang="ru-RU" sz="1400" b="1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</a:t>
            </a:r>
            <a:r>
              <a:rPr lang="ru-RU" sz="1400" b="1">
                <a:solidFill>
                  <a:srgbClr val="000000"/>
                </a:solidFill>
                <a:cs typeface="Times New Roman" pitchFamily="18" charset="0"/>
              </a:rPr>
              <a:t>м</a:t>
            </a:r>
            <a:r>
              <a:rPr lang="ru-RU" sz="2800"/>
              <a:t> </a:t>
            </a:r>
          </a:p>
        </p:txBody>
      </p:sp>
      <p:sp>
        <p:nvSpPr>
          <p:cNvPr id="48142" name="Rectangle 14"/>
          <p:cNvSpPr>
            <a:spLocks noChangeArrowheads="1"/>
          </p:cNvSpPr>
          <p:nvPr/>
        </p:nvSpPr>
        <p:spPr bwMode="auto">
          <a:xfrm>
            <a:off x="1076325" y="1474788"/>
            <a:ext cx="904875" cy="1289050"/>
          </a:xfrm>
          <a:prstGeom prst="rect">
            <a:avLst/>
          </a:prstGeom>
          <a:solidFill>
            <a:srgbClr val="F0F0F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endParaRPr lang="ru-RU" sz="800" b="1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  <a:p>
            <a:pPr algn="ctr">
              <a:spcBef>
                <a:spcPct val="20000"/>
              </a:spcBef>
            </a:pPr>
            <a:r>
              <a:rPr lang="ru-RU" b="1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</a:t>
            </a:r>
            <a:r>
              <a:rPr lang="ru-RU" b="1" baseline="-30000">
                <a:solidFill>
                  <a:srgbClr val="000000"/>
                </a:solidFill>
                <a:cs typeface="Times New Roman" pitchFamily="18" charset="0"/>
              </a:rPr>
              <a:t>0,2 ,</a:t>
            </a:r>
            <a:endParaRPr lang="ru-RU">
              <a:cs typeface="Times New Roman" pitchFamily="18" charset="0"/>
            </a:endParaRPr>
          </a:p>
          <a:p>
            <a:pPr>
              <a:spcBef>
                <a:spcPct val="20000"/>
              </a:spcBef>
            </a:pPr>
            <a:r>
              <a:rPr lang="ru-RU" sz="1400" b="1">
                <a:solidFill>
                  <a:srgbClr val="000000"/>
                </a:solidFill>
                <a:cs typeface="Times New Roman" pitchFamily="18" charset="0"/>
              </a:rPr>
              <a:t>МПа</a:t>
            </a:r>
            <a:r>
              <a:rPr lang="ru-RU"/>
              <a:t> </a:t>
            </a:r>
          </a:p>
        </p:txBody>
      </p:sp>
      <p:sp>
        <p:nvSpPr>
          <p:cNvPr id="48143" name="Rectangle 15"/>
          <p:cNvSpPr>
            <a:spLocks noChangeArrowheads="1"/>
          </p:cNvSpPr>
          <p:nvPr/>
        </p:nvSpPr>
        <p:spPr bwMode="auto">
          <a:xfrm>
            <a:off x="298450" y="1474788"/>
            <a:ext cx="762000" cy="1273175"/>
          </a:xfrm>
          <a:prstGeom prst="rect">
            <a:avLst/>
          </a:prstGeom>
          <a:solidFill>
            <a:srgbClr val="F0F0F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endParaRPr lang="ru-RU" sz="800" b="1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  <a:p>
            <a:pPr algn="ctr">
              <a:spcBef>
                <a:spcPct val="20000"/>
              </a:spcBef>
            </a:pPr>
            <a:r>
              <a:rPr lang="ru-RU" b="1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</a:t>
            </a:r>
            <a:r>
              <a:rPr lang="ru-RU" b="1" baseline="-30000">
                <a:solidFill>
                  <a:srgbClr val="000000"/>
                </a:solidFill>
                <a:cs typeface="Times New Roman" pitchFamily="18" charset="0"/>
              </a:rPr>
              <a:t>В ,</a:t>
            </a:r>
            <a:endParaRPr lang="ru-RU" b="1">
              <a:solidFill>
                <a:srgbClr val="000000"/>
              </a:solidFill>
            </a:endParaRPr>
          </a:p>
          <a:p>
            <a:pPr algn="ctr">
              <a:spcBef>
                <a:spcPct val="20000"/>
              </a:spcBef>
            </a:pPr>
            <a:endParaRPr lang="ru-RU" sz="400" b="1">
              <a:solidFill>
                <a:srgbClr val="000000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ru-RU" sz="1400" b="1">
                <a:solidFill>
                  <a:srgbClr val="000000"/>
                </a:solidFill>
                <a:cs typeface="Times New Roman" pitchFamily="18" charset="0"/>
              </a:rPr>
              <a:t>МПа</a:t>
            </a:r>
            <a:r>
              <a:rPr lang="ru-RU" sz="1400"/>
              <a:t> </a:t>
            </a:r>
          </a:p>
          <a:p>
            <a:pPr>
              <a:spcBef>
                <a:spcPct val="20000"/>
              </a:spcBef>
            </a:pPr>
            <a:r>
              <a:rPr lang="ru-RU" b="1">
                <a:solidFill>
                  <a:srgbClr val="000000"/>
                </a:solidFill>
                <a:cs typeface="Times New Roman" pitchFamily="18" charset="0"/>
              </a:rPr>
              <a:t> </a:t>
            </a:r>
            <a:endParaRPr lang="ru-RU"/>
          </a:p>
        </p:txBody>
      </p:sp>
      <p:sp>
        <p:nvSpPr>
          <p:cNvPr id="48144" name="Line 16"/>
          <p:cNvSpPr>
            <a:spLocks noChangeShapeType="1"/>
          </p:cNvSpPr>
          <p:nvPr/>
        </p:nvSpPr>
        <p:spPr bwMode="auto">
          <a:xfrm>
            <a:off x="304800" y="1468438"/>
            <a:ext cx="6629400" cy="1587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8145" name="Line 17"/>
          <p:cNvSpPr>
            <a:spLocks noChangeShapeType="1"/>
          </p:cNvSpPr>
          <p:nvPr/>
        </p:nvSpPr>
        <p:spPr bwMode="auto">
          <a:xfrm>
            <a:off x="3505200" y="1468438"/>
            <a:ext cx="0" cy="1792287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8146" name="Line 18"/>
          <p:cNvSpPr>
            <a:spLocks noChangeShapeType="1"/>
          </p:cNvSpPr>
          <p:nvPr/>
        </p:nvSpPr>
        <p:spPr bwMode="auto">
          <a:xfrm>
            <a:off x="1905000" y="1925638"/>
            <a:ext cx="3187700" cy="1587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8147" name="Line 19"/>
          <p:cNvSpPr>
            <a:spLocks noChangeShapeType="1"/>
          </p:cNvSpPr>
          <p:nvPr/>
        </p:nvSpPr>
        <p:spPr bwMode="auto">
          <a:xfrm>
            <a:off x="1905000" y="2306638"/>
            <a:ext cx="3200400" cy="1587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graphicFrame>
        <p:nvGraphicFramePr>
          <p:cNvPr id="48148" name="Object 20"/>
          <p:cNvGraphicFramePr>
            <a:graphicFrameLocks noChangeAspect="1"/>
          </p:cNvGraphicFramePr>
          <p:nvPr/>
        </p:nvGraphicFramePr>
        <p:xfrm>
          <a:off x="7162800" y="838200"/>
          <a:ext cx="1828800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Фотография Photo Editor" r:id="rId4" imgW="10180952" imgH="12142857" progId="MSPhotoEd.3">
                  <p:embed/>
                </p:oleObj>
              </mc:Choice>
              <mc:Fallback>
                <p:oleObj name="Фотография Photo Editor" r:id="rId4" imgW="10180952" imgH="1214285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30000" contrast="3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2527"/>
                      <a:stretch>
                        <a:fillRect/>
                      </a:stretch>
                    </p:blipFill>
                    <p:spPr bwMode="auto">
                      <a:xfrm>
                        <a:off x="7162800" y="838200"/>
                        <a:ext cx="1828800" cy="198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49" name="Rectangle 21"/>
          <p:cNvSpPr>
            <a:spLocks noChangeArrowheads="1"/>
          </p:cNvSpPr>
          <p:nvPr/>
        </p:nvSpPr>
        <p:spPr bwMode="auto">
          <a:xfrm>
            <a:off x="1943100" y="2351088"/>
            <a:ext cx="723900" cy="377825"/>
          </a:xfrm>
          <a:prstGeom prst="rect">
            <a:avLst/>
          </a:prstGeom>
          <a:solidFill>
            <a:srgbClr val="F0F0F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ru-RU" b="1">
                <a:solidFill>
                  <a:srgbClr val="000000"/>
                </a:solidFill>
                <a:cs typeface="Times New Roman" pitchFamily="18" charset="0"/>
              </a:rPr>
              <a:t>20</a:t>
            </a:r>
            <a:r>
              <a:rPr lang="ru-RU"/>
              <a:t> </a:t>
            </a:r>
          </a:p>
        </p:txBody>
      </p:sp>
      <p:sp>
        <p:nvSpPr>
          <p:cNvPr id="48150" name="Rectangle 22"/>
          <p:cNvSpPr>
            <a:spLocks noChangeArrowheads="1"/>
          </p:cNvSpPr>
          <p:nvPr/>
        </p:nvSpPr>
        <p:spPr bwMode="auto">
          <a:xfrm>
            <a:off x="4876800" y="2754313"/>
            <a:ext cx="2082800" cy="590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ru-RU" sz="2200" b="1">
                <a:solidFill>
                  <a:srgbClr val="000000"/>
                </a:solidFill>
                <a:cs typeface="Times New Roman" pitchFamily="18" charset="0"/>
              </a:rPr>
              <a:t>980</a:t>
            </a:r>
            <a:r>
              <a:rPr lang="ru-RU" sz="2000"/>
              <a:t> </a:t>
            </a:r>
          </a:p>
        </p:txBody>
      </p:sp>
      <p:sp>
        <p:nvSpPr>
          <p:cNvPr id="48151" name="Rectangle 23"/>
          <p:cNvSpPr>
            <a:spLocks noChangeArrowheads="1"/>
          </p:cNvSpPr>
          <p:nvPr/>
        </p:nvSpPr>
        <p:spPr bwMode="auto">
          <a:xfrm>
            <a:off x="4175125" y="2730500"/>
            <a:ext cx="854075" cy="590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ru-RU" sz="2200" b="1">
                <a:solidFill>
                  <a:srgbClr val="000000"/>
                </a:solidFill>
                <a:cs typeface="Times New Roman" pitchFamily="18" charset="0"/>
              </a:rPr>
              <a:t>750</a:t>
            </a:r>
            <a:r>
              <a:rPr lang="ru-RU" sz="2000"/>
              <a:t> </a:t>
            </a:r>
          </a:p>
        </p:txBody>
      </p:sp>
      <p:sp>
        <p:nvSpPr>
          <p:cNvPr id="48152" name="Rectangle 24"/>
          <p:cNvSpPr>
            <a:spLocks noChangeArrowheads="1"/>
          </p:cNvSpPr>
          <p:nvPr/>
        </p:nvSpPr>
        <p:spPr bwMode="auto">
          <a:xfrm>
            <a:off x="3514725" y="2746375"/>
            <a:ext cx="765175" cy="590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ru-RU" sz="2200" b="1">
                <a:solidFill>
                  <a:srgbClr val="000000"/>
                </a:solidFill>
                <a:cs typeface="Times New Roman" pitchFamily="18" charset="0"/>
              </a:rPr>
              <a:t>950</a:t>
            </a:r>
            <a:r>
              <a:rPr lang="ru-RU" sz="2200"/>
              <a:t> </a:t>
            </a:r>
          </a:p>
        </p:txBody>
      </p:sp>
      <p:sp>
        <p:nvSpPr>
          <p:cNvPr id="48153" name="Rectangle 25"/>
          <p:cNvSpPr>
            <a:spLocks noChangeArrowheads="1"/>
          </p:cNvSpPr>
          <p:nvPr/>
        </p:nvSpPr>
        <p:spPr bwMode="auto">
          <a:xfrm>
            <a:off x="2720975" y="2762250"/>
            <a:ext cx="784225" cy="590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ru-RU" sz="2200" b="1">
                <a:solidFill>
                  <a:srgbClr val="000000"/>
                </a:solidFill>
                <a:cs typeface="Times New Roman" pitchFamily="18" charset="0"/>
              </a:rPr>
              <a:t>90</a:t>
            </a:r>
            <a:r>
              <a:rPr lang="ru-RU" sz="2200"/>
              <a:t> </a:t>
            </a:r>
            <a:endParaRPr lang="ru-RU" sz="2000"/>
          </a:p>
        </p:txBody>
      </p:sp>
      <p:sp>
        <p:nvSpPr>
          <p:cNvPr id="48154" name="Rectangle 26"/>
          <p:cNvSpPr>
            <a:spLocks noChangeArrowheads="1"/>
          </p:cNvSpPr>
          <p:nvPr/>
        </p:nvSpPr>
        <p:spPr bwMode="auto">
          <a:xfrm>
            <a:off x="1905000" y="2754313"/>
            <a:ext cx="809625" cy="590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ru-RU" sz="2200" b="1">
                <a:solidFill>
                  <a:srgbClr val="000000"/>
                </a:solidFill>
                <a:cs typeface="Times New Roman" pitchFamily="18" charset="0"/>
              </a:rPr>
              <a:t>145</a:t>
            </a:r>
            <a:r>
              <a:rPr lang="ru-RU" sz="2200"/>
              <a:t> </a:t>
            </a:r>
          </a:p>
        </p:txBody>
      </p:sp>
      <p:sp>
        <p:nvSpPr>
          <p:cNvPr id="48155" name="Rectangle 27"/>
          <p:cNvSpPr>
            <a:spLocks noChangeArrowheads="1"/>
          </p:cNvSpPr>
          <p:nvPr/>
        </p:nvSpPr>
        <p:spPr bwMode="auto">
          <a:xfrm>
            <a:off x="1060450" y="2746375"/>
            <a:ext cx="844550" cy="590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ru-RU" sz="2200" b="1">
                <a:solidFill>
                  <a:srgbClr val="000000"/>
                </a:solidFill>
                <a:cs typeface="Times New Roman" pitchFamily="18" charset="0"/>
              </a:rPr>
              <a:t>1350</a:t>
            </a:r>
            <a:r>
              <a:rPr lang="ru-RU" sz="2200"/>
              <a:t> </a:t>
            </a:r>
            <a:endParaRPr lang="ru-RU" sz="2000"/>
          </a:p>
        </p:txBody>
      </p:sp>
      <p:sp>
        <p:nvSpPr>
          <p:cNvPr id="48156" name="Line 28"/>
          <p:cNvSpPr>
            <a:spLocks noChangeShapeType="1"/>
          </p:cNvSpPr>
          <p:nvPr/>
        </p:nvSpPr>
        <p:spPr bwMode="auto">
          <a:xfrm>
            <a:off x="1066800" y="1468438"/>
            <a:ext cx="0" cy="1792287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8157" name="Line 29"/>
          <p:cNvSpPr>
            <a:spLocks noChangeShapeType="1"/>
          </p:cNvSpPr>
          <p:nvPr/>
        </p:nvSpPr>
        <p:spPr bwMode="auto">
          <a:xfrm>
            <a:off x="1905000" y="1468438"/>
            <a:ext cx="0" cy="1792287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8158" name="Line 30"/>
          <p:cNvSpPr>
            <a:spLocks noChangeShapeType="1"/>
          </p:cNvSpPr>
          <p:nvPr/>
        </p:nvSpPr>
        <p:spPr bwMode="auto">
          <a:xfrm>
            <a:off x="5105400" y="1468438"/>
            <a:ext cx="0" cy="1792287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8159" name="Line 31"/>
          <p:cNvSpPr>
            <a:spLocks noChangeShapeType="1"/>
          </p:cNvSpPr>
          <p:nvPr/>
        </p:nvSpPr>
        <p:spPr bwMode="auto">
          <a:xfrm>
            <a:off x="6934200" y="1468438"/>
            <a:ext cx="0" cy="1792287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8160" name="Line 32"/>
          <p:cNvSpPr>
            <a:spLocks noChangeShapeType="1"/>
          </p:cNvSpPr>
          <p:nvPr/>
        </p:nvSpPr>
        <p:spPr bwMode="auto">
          <a:xfrm>
            <a:off x="2714625" y="2306638"/>
            <a:ext cx="0" cy="1000125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8161" name="Line 33"/>
          <p:cNvSpPr>
            <a:spLocks noChangeShapeType="1"/>
          </p:cNvSpPr>
          <p:nvPr/>
        </p:nvSpPr>
        <p:spPr bwMode="auto">
          <a:xfrm>
            <a:off x="4267200" y="2306638"/>
            <a:ext cx="0" cy="1000125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8162" name="Rectangle 34"/>
          <p:cNvSpPr>
            <a:spLocks noChangeArrowheads="1"/>
          </p:cNvSpPr>
          <p:nvPr/>
        </p:nvSpPr>
        <p:spPr bwMode="auto">
          <a:xfrm>
            <a:off x="298450" y="2762250"/>
            <a:ext cx="768350" cy="5746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ru-RU" sz="2000" b="1">
                <a:solidFill>
                  <a:srgbClr val="000000"/>
                </a:solidFill>
                <a:cs typeface="Times New Roman" pitchFamily="18" charset="0"/>
              </a:rPr>
              <a:t>1800</a:t>
            </a:r>
          </a:p>
        </p:txBody>
      </p:sp>
      <p:sp>
        <p:nvSpPr>
          <p:cNvPr id="48163" name="Line 35"/>
          <p:cNvSpPr>
            <a:spLocks noChangeShapeType="1"/>
          </p:cNvSpPr>
          <p:nvPr/>
        </p:nvSpPr>
        <p:spPr bwMode="auto">
          <a:xfrm>
            <a:off x="298450" y="3282950"/>
            <a:ext cx="6635750" cy="1588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8164" name="Line 36"/>
          <p:cNvSpPr>
            <a:spLocks noChangeShapeType="1"/>
          </p:cNvSpPr>
          <p:nvPr/>
        </p:nvSpPr>
        <p:spPr bwMode="auto">
          <a:xfrm>
            <a:off x="304800" y="1468438"/>
            <a:ext cx="0" cy="1792287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8165" name="Line 37"/>
          <p:cNvSpPr>
            <a:spLocks noChangeShapeType="1"/>
          </p:cNvSpPr>
          <p:nvPr/>
        </p:nvSpPr>
        <p:spPr bwMode="auto">
          <a:xfrm>
            <a:off x="304800" y="2763838"/>
            <a:ext cx="6629400" cy="1587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48166" name="Picture 38" descr="beriev200"/>
          <p:cNvPicPr>
            <a:picLocks noChangeAspect="1" noChangeArrowheads="1"/>
          </p:cNvPicPr>
          <p:nvPr/>
        </p:nvPicPr>
        <p:blipFill>
          <a:blip r:embed="rId6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73"/>
          <a:stretch>
            <a:fillRect/>
          </a:stretch>
        </p:blipFill>
        <p:spPr bwMode="auto">
          <a:xfrm>
            <a:off x="314325" y="3276600"/>
            <a:ext cx="6086475" cy="172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67" name="Rectangle 14"/>
          <p:cNvSpPr>
            <a:spLocks noChangeArrowheads="1"/>
          </p:cNvSpPr>
          <p:nvPr/>
        </p:nvSpPr>
        <p:spPr bwMode="auto">
          <a:xfrm>
            <a:off x="271463" y="4983163"/>
            <a:ext cx="864393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eaLnBrk="0" hangingPunct="0">
              <a:tabLst>
                <a:tab pos="892175" algn="l"/>
              </a:tabLst>
            </a:pPr>
            <a:r>
              <a:rPr lang="ru-RU" sz="1600" b="1">
                <a:solidFill>
                  <a:srgbClr val="000000"/>
                </a:solidFill>
                <a:cs typeface="Times New Roman" pitchFamily="18" charset="0"/>
              </a:rPr>
              <a:t>Разработана технология выплавки на заданный фазовый состав, режимы деформации и термообработки полуфабрикатов (прутки, поковки)</a:t>
            </a:r>
          </a:p>
        </p:txBody>
      </p:sp>
      <p:pic>
        <p:nvPicPr>
          <p:cNvPr id="48168" name="Picture 40"/>
          <p:cNvPicPr>
            <a:picLocks noChangeAspect="1" noChangeArrowheads="1"/>
          </p:cNvPicPr>
          <p:nvPr/>
        </p:nvPicPr>
        <p:blipFill>
          <a:blip r:embed="rId7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6648450" y="3276600"/>
            <a:ext cx="241935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69" name="Rectangle 58"/>
          <p:cNvSpPr>
            <a:spLocks noChangeArrowheads="1"/>
          </p:cNvSpPr>
          <p:nvPr/>
        </p:nvSpPr>
        <p:spPr bwMode="auto">
          <a:xfrm>
            <a:off x="228600" y="5972175"/>
            <a:ext cx="8686800" cy="809625"/>
          </a:xfrm>
          <a:prstGeom prst="rect">
            <a:avLst/>
          </a:prstGeom>
          <a:solidFill>
            <a:srgbClr val="FFCC99"/>
          </a:solidFill>
          <a:ln w="57150" cmpd="thickThin">
            <a:solidFill>
              <a:srgbClr val="800000"/>
            </a:solidFill>
            <a:miter lim="800000"/>
            <a:headEnd/>
            <a:tailEnd/>
          </a:ln>
        </p:spPr>
        <p:txBody>
          <a:bodyPr lIns="18000" tIns="18000" rIns="18000" bIns="18000" anchor="ctr" anchorCtr="1"/>
          <a:lstStyle/>
          <a:p>
            <a:pPr algn="ctr"/>
            <a:r>
              <a:rPr lang="ru-RU" sz="1400"/>
              <a:t>Разработка технологии изготовления крупногабаритных штамповок из высокопрочной коррозионностойкой стали ВНС-65</a:t>
            </a:r>
            <a:r>
              <a:rPr lang="en-US" sz="1400"/>
              <a:t> </a:t>
            </a:r>
            <a:r>
              <a:rPr lang="ru-RU" sz="1400"/>
              <a:t>для повышения надежности и весовой эффективности конструкций силовых элементов планера </a:t>
            </a:r>
          </a:p>
        </p:txBody>
      </p:sp>
      <p:sp>
        <p:nvSpPr>
          <p:cNvPr id="48170" name="Rectangle 89"/>
          <p:cNvSpPr>
            <a:spLocks noChangeArrowheads="1"/>
          </p:cNvSpPr>
          <p:nvPr/>
        </p:nvSpPr>
        <p:spPr bwMode="auto">
          <a:xfrm>
            <a:off x="2133600" y="5607050"/>
            <a:ext cx="4800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rgbClr val="CC0000"/>
                </a:solidFill>
              </a:rPr>
              <a:t>ЗАДАЧИ ДЛЯ ПЕРСПЕКТИВНОЙ ТЕХНИКИ</a:t>
            </a:r>
            <a:endParaRPr lang="ru-RU" sz="1600" b="1">
              <a:solidFill>
                <a:srgbClr val="99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56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1766888" y="76200"/>
            <a:ext cx="6843712" cy="3143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/>
            <a:r>
              <a:rPr lang="ru-RU" sz="2000" b="1">
                <a:solidFill>
                  <a:srgbClr val="FF0000"/>
                </a:solidFill>
              </a:rPr>
              <a:t>КОРРОЗИОННОСТОЙКАЯ  СТАЛЬ  ВНС-9Ш </a:t>
            </a:r>
            <a:endParaRPr lang="ru-RU" sz="2000">
              <a:solidFill>
                <a:srgbClr val="FF0000"/>
              </a:solidFill>
            </a:endParaRPr>
          </a:p>
        </p:txBody>
      </p:sp>
      <p:pic>
        <p:nvPicPr>
          <p:cNvPr id="49155" name="Picture 3" descr="ВИАМ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1438"/>
            <a:ext cx="129698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90600" y="547688"/>
            <a:ext cx="7739063" cy="3667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/>
            <a:r>
              <a:rPr lang="ru-RU" sz="1600" b="1">
                <a:solidFill>
                  <a:srgbClr val="3333FF"/>
                </a:solidFill>
                <a:latin typeface="Times New Roman" pitchFamily="18" charset="0"/>
              </a:rPr>
              <a:t>ДЛЯ ТОРСИОНОВ НЕСУЩЕГО И ХВОСТОВОГО ВИНТОВ ВЕРТОЛЕТА</a:t>
            </a:r>
            <a:r>
              <a:rPr lang="ru-RU" b="1">
                <a:solidFill>
                  <a:srgbClr val="3333FF"/>
                </a:solidFill>
              </a:rPr>
              <a:t>  </a:t>
            </a:r>
          </a:p>
        </p:txBody>
      </p:sp>
      <p:sp>
        <p:nvSpPr>
          <p:cNvPr id="49157" name="Line 44"/>
          <p:cNvSpPr>
            <a:spLocks noChangeShapeType="1"/>
          </p:cNvSpPr>
          <p:nvPr/>
        </p:nvSpPr>
        <p:spPr bwMode="auto">
          <a:xfrm flipV="1">
            <a:off x="1600200" y="533400"/>
            <a:ext cx="7081838" cy="6350"/>
          </a:xfrm>
          <a:prstGeom prst="line">
            <a:avLst/>
          </a:prstGeom>
          <a:noFill/>
          <a:ln w="38100" cmpd="dbl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3700" name="Text Box 4"/>
          <p:cNvSpPr txBox="1">
            <a:spLocks noChangeArrowheads="1"/>
          </p:cNvSpPr>
          <p:nvPr/>
        </p:nvSpPr>
        <p:spPr bwMode="auto">
          <a:xfrm>
            <a:off x="142875" y="1238250"/>
            <a:ext cx="1500188" cy="129222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ctr" eaLnBrk="0" hangingPunct="0">
              <a:spcAft>
                <a:spcPts val="1000"/>
              </a:spcAft>
              <a:defRPr/>
            </a:pPr>
            <a:endParaRPr lang="ru-RU" sz="800" b="1" dirty="0">
              <a:latin typeface="Times New Roman" pitchFamily="18" charset="0"/>
            </a:endParaRPr>
          </a:p>
          <a:p>
            <a:pPr algn="ctr" eaLnBrk="0" hangingPunct="0">
              <a:spcAft>
                <a:spcPts val="0"/>
              </a:spcAft>
              <a:defRPr/>
            </a:pPr>
            <a:r>
              <a:rPr lang="ru-RU" sz="1600" b="1" dirty="0">
                <a:latin typeface="+mj-lt"/>
              </a:rPr>
              <a:t>прецизионная </a:t>
            </a:r>
          </a:p>
          <a:p>
            <a:pPr algn="ctr" eaLnBrk="0" hangingPunct="0">
              <a:spcAft>
                <a:spcPts val="0"/>
              </a:spcAft>
              <a:defRPr/>
            </a:pPr>
            <a:r>
              <a:rPr lang="ru-RU" sz="1600" b="1" dirty="0">
                <a:latin typeface="+mj-lt"/>
              </a:rPr>
              <a:t>плавка</a:t>
            </a:r>
          </a:p>
          <a:p>
            <a:pPr algn="ctr" eaLnBrk="0" hangingPunct="0"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00FF"/>
                </a:solidFill>
                <a:latin typeface="+mj-lt"/>
                <a:sym typeface="Symbol" pitchFamily="18" charset="2"/>
              </a:rPr>
              <a:t></a:t>
            </a:r>
            <a:r>
              <a:rPr lang="ru-RU" sz="1600" b="1" dirty="0">
                <a:solidFill>
                  <a:srgbClr val="0000FF"/>
                </a:solidFill>
                <a:latin typeface="+mj-lt"/>
              </a:rPr>
              <a:t> аустенит</a:t>
            </a:r>
            <a:endParaRPr lang="ru-RU" sz="1600" dirty="0">
              <a:latin typeface="+mj-lt"/>
            </a:endParaRPr>
          </a:p>
        </p:txBody>
      </p:sp>
      <p:sp>
        <p:nvSpPr>
          <p:cNvPr id="49159" name="AutoShape 5"/>
          <p:cNvSpPr>
            <a:spLocks noChangeArrowheads="1"/>
          </p:cNvSpPr>
          <p:nvPr/>
        </p:nvSpPr>
        <p:spPr bwMode="auto">
          <a:xfrm>
            <a:off x="1643063" y="1381125"/>
            <a:ext cx="417512" cy="947738"/>
          </a:xfrm>
          <a:prstGeom prst="rightArrow">
            <a:avLst>
              <a:gd name="adj1" fmla="val 60398"/>
              <a:gd name="adj2" fmla="val 62519"/>
            </a:avLst>
          </a:prstGeom>
          <a:solidFill>
            <a:srgbClr val="808080"/>
          </a:solidFill>
          <a:ln w="5715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ru-RU"/>
          </a:p>
        </p:txBody>
      </p:sp>
      <p:sp>
        <p:nvSpPr>
          <p:cNvPr id="413702" name="Text Box 6"/>
          <p:cNvSpPr txBox="1">
            <a:spLocks noChangeArrowheads="1"/>
          </p:cNvSpPr>
          <p:nvPr/>
        </p:nvSpPr>
        <p:spPr bwMode="auto">
          <a:xfrm>
            <a:off x="2071688" y="1238250"/>
            <a:ext cx="1785937" cy="1274763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hangingPunct="0">
              <a:spcAft>
                <a:spcPts val="1000"/>
              </a:spcAft>
            </a:pPr>
            <a:r>
              <a:rPr lang="ru-RU" sz="1600" b="1">
                <a:latin typeface="Times New Roman" pitchFamily="18" charset="0"/>
              </a:rPr>
              <a:t>горячая  прокатка</a:t>
            </a:r>
            <a:endParaRPr lang="ru-RU" sz="1600" b="1">
              <a:solidFill>
                <a:srgbClr val="0000FF"/>
              </a:solidFill>
              <a:latin typeface="Times New Roman" pitchFamily="18" charset="0"/>
            </a:endParaRPr>
          </a:p>
          <a:p>
            <a:pPr algn="ctr" eaLnBrk="0" hangingPunct="0"/>
            <a:r>
              <a:rPr lang="ru-RU" sz="1600" b="1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</a:t>
            </a:r>
            <a:r>
              <a:rPr lang="ru-RU" sz="1600" b="1">
                <a:solidFill>
                  <a:srgbClr val="0000FF"/>
                </a:solidFill>
                <a:latin typeface="Times New Roman" pitchFamily="18" charset="0"/>
              </a:rPr>
              <a:t> получение сляба</a:t>
            </a:r>
            <a:endParaRPr lang="ru-RU" sz="1600" b="1">
              <a:latin typeface="Times New Roman" pitchFamily="18" charset="0"/>
            </a:endParaRPr>
          </a:p>
          <a:p>
            <a:pPr algn="ctr" eaLnBrk="0" hangingPunct="0"/>
            <a:endParaRPr lang="ru-RU" sz="1600"/>
          </a:p>
        </p:txBody>
      </p:sp>
      <p:sp>
        <p:nvSpPr>
          <p:cNvPr id="413703" name="Text Box 7"/>
          <p:cNvSpPr txBox="1">
            <a:spLocks noChangeArrowheads="1"/>
          </p:cNvSpPr>
          <p:nvPr/>
        </p:nvSpPr>
        <p:spPr bwMode="auto">
          <a:xfrm>
            <a:off x="4429125" y="1219200"/>
            <a:ext cx="1714500" cy="139700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hangingPunct="0"/>
            <a:r>
              <a:rPr lang="ru-RU" sz="1400" b="1">
                <a:latin typeface="Times New Roman" pitchFamily="18" charset="0"/>
              </a:rPr>
              <a:t>холодная прокатка</a:t>
            </a:r>
          </a:p>
          <a:p>
            <a:pPr algn="ctr" eaLnBrk="0" hangingPunct="0"/>
            <a:r>
              <a:rPr lang="ru-RU" sz="1400" b="1">
                <a:latin typeface="Times New Roman" pitchFamily="18" charset="0"/>
              </a:rPr>
              <a:t>с  промежуточной  закалкой (10-12 переходов) </a:t>
            </a:r>
          </a:p>
          <a:p>
            <a:pPr algn="ctr" eaLnBrk="0" hangingPunct="0"/>
            <a:r>
              <a:rPr lang="ru-RU" sz="1400" b="1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</a:t>
            </a:r>
            <a:r>
              <a:rPr lang="ru-RU" sz="1400" b="1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ru-RU" sz="1400" b="1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</a:t>
            </a:r>
            <a:r>
              <a:rPr lang="ru-RU" sz="1400" b="1">
                <a:solidFill>
                  <a:srgbClr val="0000FF"/>
                </a:solidFill>
                <a:latin typeface="Times New Roman" pitchFamily="18" charset="0"/>
              </a:rPr>
              <a:t>=35-50 %</a:t>
            </a:r>
            <a:endParaRPr lang="ru-RU" sz="1400">
              <a:latin typeface="Times New Roman" pitchFamily="18" charset="0"/>
            </a:endParaRPr>
          </a:p>
        </p:txBody>
      </p:sp>
      <p:sp>
        <p:nvSpPr>
          <p:cNvPr id="49162" name="AutoShape 5"/>
          <p:cNvSpPr>
            <a:spLocks noChangeArrowheads="1"/>
          </p:cNvSpPr>
          <p:nvPr/>
        </p:nvSpPr>
        <p:spPr bwMode="auto">
          <a:xfrm>
            <a:off x="3929063" y="1433513"/>
            <a:ext cx="417512" cy="947737"/>
          </a:xfrm>
          <a:prstGeom prst="rightArrow">
            <a:avLst>
              <a:gd name="adj1" fmla="val 60398"/>
              <a:gd name="adj2" fmla="val 62519"/>
            </a:avLst>
          </a:prstGeom>
          <a:solidFill>
            <a:srgbClr val="808080"/>
          </a:solidFill>
          <a:ln w="5715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ru-RU"/>
          </a:p>
        </p:txBody>
      </p:sp>
      <p:sp>
        <p:nvSpPr>
          <p:cNvPr id="49163" name="AutoShape 5"/>
          <p:cNvSpPr>
            <a:spLocks noChangeArrowheads="1"/>
          </p:cNvSpPr>
          <p:nvPr/>
        </p:nvSpPr>
        <p:spPr bwMode="auto">
          <a:xfrm>
            <a:off x="6215063" y="1433513"/>
            <a:ext cx="417512" cy="947737"/>
          </a:xfrm>
          <a:prstGeom prst="rightArrow">
            <a:avLst>
              <a:gd name="adj1" fmla="val 60398"/>
              <a:gd name="adj2" fmla="val 62519"/>
            </a:avLst>
          </a:prstGeom>
          <a:solidFill>
            <a:srgbClr val="808080"/>
          </a:solidFill>
          <a:ln w="5715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ru-RU"/>
          </a:p>
        </p:txBody>
      </p:sp>
      <p:sp>
        <p:nvSpPr>
          <p:cNvPr id="413704" name="Text Box 8"/>
          <p:cNvSpPr txBox="1">
            <a:spLocks noChangeArrowheads="1"/>
          </p:cNvSpPr>
          <p:nvPr/>
        </p:nvSpPr>
        <p:spPr bwMode="auto">
          <a:xfrm>
            <a:off x="6643688" y="1238250"/>
            <a:ext cx="2286000" cy="135255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ctr" eaLnBrk="0" hangingPunct="0">
              <a:spcAft>
                <a:spcPts val="0"/>
              </a:spcAft>
              <a:defRPr/>
            </a:pPr>
            <a:r>
              <a:rPr lang="ru-RU" sz="1400" b="1" dirty="0">
                <a:latin typeface="+mj-lt"/>
              </a:rPr>
              <a:t>регламентированная холодная  деформация</a:t>
            </a:r>
          </a:p>
          <a:p>
            <a:pPr algn="ctr" eaLnBrk="0" hangingPunct="0">
              <a:spcAft>
                <a:spcPts val="0"/>
              </a:spcAft>
              <a:defRPr/>
            </a:pPr>
            <a:r>
              <a:rPr lang="ru-RU" sz="1400" b="1" dirty="0">
                <a:solidFill>
                  <a:srgbClr val="0000FF"/>
                </a:solidFill>
                <a:latin typeface="+mj-lt"/>
                <a:sym typeface="Symbol" pitchFamily="18" charset="2"/>
              </a:rPr>
              <a:t></a:t>
            </a:r>
            <a:r>
              <a:rPr lang="ru-RU" sz="1400" b="1" dirty="0">
                <a:solidFill>
                  <a:srgbClr val="0000FF"/>
                </a:solidFill>
                <a:latin typeface="+mj-lt"/>
              </a:rPr>
              <a:t>  </a:t>
            </a:r>
            <a:r>
              <a:rPr lang="ru-RU" sz="1400" b="1" dirty="0">
                <a:solidFill>
                  <a:srgbClr val="0000FF"/>
                </a:solidFill>
                <a:latin typeface="+mj-lt"/>
                <a:sym typeface="Symbol" pitchFamily="18" charset="2"/>
              </a:rPr>
              <a:t></a:t>
            </a:r>
            <a:r>
              <a:rPr lang="ru-RU" sz="1400" b="1" dirty="0">
                <a:solidFill>
                  <a:srgbClr val="0000FF"/>
                </a:solidFill>
                <a:latin typeface="+mj-lt"/>
              </a:rPr>
              <a:t>=40 %</a:t>
            </a:r>
          </a:p>
          <a:p>
            <a:pPr algn="ctr" eaLnBrk="0" hangingPunct="0">
              <a:spcAft>
                <a:spcPts val="0"/>
              </a:spcAft>
              <a:defRPr/>
            </a:pPr>
            <a:r>
              <a:rPr lang="ru-RU" sz="1400" b="1" dirty="0">
                <a:solidFill>
                  <a:srgbClr val="0000FF"/>
                </a:solidFill>
                <a:latin typeface="+mj-lt"/>
              </a:rPr>
              <a:t>мартенсит  деформации</a:t>
            </a:r>
          </a:p>
          <a:p>
            <a:pPr algn="ctr" eaLnBrk="0" hangingPunct="0">
              <a:spcAft>
                <a:spcPts val="0"/>
              </a:spcAft>
              <a:defRPr/>
            </a:pPr>
            <a:r>
              <a:rPr lang="ru-RU" sz="1400" b="1" dirty="0">
                <a:solidFill>
                  <a:srgbClr val="0000FF"/>
                </a:solidFill>
                <a:latin typeface="+mj-lt"/>
              </a:rPr>
              <a:t>+ </a:t>
            </a:r>
            <a:r>
              <a:rPr lang="ru-RU" sz="1400" b="1" dirty="0" err="1">
                <a:solidFill>
                  <a:srgbClr val="0000FF"/>
                </a:solidFill>
                <a:latin typeface="+mj-lt"/>
              </a:rPr>
              <a:t>нагартовка</a:t>
            </a:r>
            <a:endParaRPr lang="ru-RU" sz="1400" b="1" dirty="0">
              <a:solidFill>
                <a:srgbClr val="0000FF"/>
              </a:solidFill>
              <a:latin typeface="+mj-lt"/>
            </a:endParaRPr>
          </a:p>
          <a:p>
            <a:pPr algn="ctr" eaLnBrk="0" hangingPunct="0">
              <a:spcAft>
                <a:spcPts val="0"/>
              </a:spcAft>
              <a:defRPr/>
            </a:pPr>
            <a:r>
              <a:rPr lang="ru-RU" sz="1400" b="1" dirty="0">
                <a:solidFill>
                  <a:srgbClr val="0000FF"/>
                </a:solidFill>
                <a:latin typeface="+mj-lt"/>
              </a:rPr>
              <a:t>ленты толщиной  0,3 мм</a:t>
            </a:r>
            <a:endParaRPr lang="ru-RU" sz="1400" dirty="0">
              <a:latin typeface="+mj-lt"/>
            </a:endParaRPr>
          </a:p>
        </p:txBody>
      </p:sp>
      <p:graphicFrame>
        <p:nvGraphicFramePr>
          <p:cNvPr id="28" name="Таблица 27"/>
          <p:cNvGraphicFramePr>
            <a:graphicFrameLocks noGrp="1"/>
          </p:cNvGraphicFramePr>
          <p:nvPr/>
        </p:nvGraphicFramePr>
        <p:xfrm>
          <a:off x="138113" y="2667000"/>
          <a:ext cx="3857625" cy="2505076"/>
        </p:xfrm>
        <a:graphic>
          <a:graphicData uri="http://schemas.openxmlformats.org/drawingml/2006/table">
            <a:tbl>
              <a:tblPr/>
              <a:tblGrid>
                <a:gridCol w="2894012"/>
                <a:gridCol w="963613"/>
              </a:tblGrid>
              <a:tr h="47783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МЕХАНИЧЕСКИЕ СВОЙСТВА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51473" marR="5147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762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ПРОЧНОСТЬ,</a:t>
                      </a:r>
                      <a:r>
                        <a:rPr kumimoji="0" lang="ru-RU" sz="12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МПа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51473" marR="5147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1500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51473" marR="5147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477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ТЕКУЧЕСТЬ, МПа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51473" marR="5147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1300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51473" marR="5147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4762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ВЫНОСЛИВОСТЬ, МПа,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</a:p>
                  </a:txBody>
                  <a:tcPr marL="51473" marR="5147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400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51473" marR="5147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596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УДЛИНЕНИЕ ОТНОСИТЕЛЬНОЕ, 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% </a:t>
                      </a:r>
                    </a:p>
                  </a:txBody>
                  <a:tcPr marL="51473" marR="5147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51473" marR="5147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  <p:pic>
        <p:nvPicPr>
          <p:cNvPr id="49184" name="Picture 21" descr="вертолет"/>
          <p:cNvPicPr>
            <a:picLocks noChangeAspect="1" noChangeArrowheads="1"/>
          </p:cNvPicPr>
          <p:nvPr/>
        </p:nvPicPr>
        <p:blipFill>
          <a:blip r:embed="rId4">
            <a:lum bright="-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" t="50455" b="877"/>
          <a:stretch>
            <a:fillRect/>
          </a:stretch>
        </p:blipFill>
        <p:spPr bwMode="auto">
          <a:xfrm>
            <a:off x="4164013" y="2743200"/>
            <a:ext cx="2928937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85" name="Picture 19" descr="ВНС9"/>
          <p:cNvPicPr>
            <a:picLocks noChangeAspect="1" noChangeArrowheads="1"/>
          </p:cNvPicPr>
          <p:nvPr/>
        </p:nvPicPr>
        <p:blipFill>
          <a:blip r:embed="rId5">
            <a:lum bright="-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1"/>
          <a:stretch>
            <a:fillRect/>
          </a:stretch>
        </p:blipFill>
        <p:spPr bwMode="auto">
          <a:xfrm>
            <a:off x="7250113" y="3810000"/>
            <a:ext cx="1785937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86" name="Line 18"/>
          <p:cNvSpPr>
            <a:spLocks noChangeShapeType="1"/>
          </p:cNvSpPr>
          <p:nvPr/>
        </p:nvSpPr>
        <p:spPr bwMode="auto">
          <a:xfrm>
            <a:off x="5957888" y="3436938"/>
            <a:ext cx="2143125" cy="9286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49187" name="Picture 23" descr="торсион-структ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743200"/>
            <a:ext cx="12954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88" name="Rectangle 24"/>
          <p:cNvSpPr>
            <a:spLocks noChangeArrowheads="1"/>
          </p:cNvSpPr>
          <p:nvPr/>
        </p:nvSpPr>
        <p:spPr bwMode="auto">
          <a:xfrm>
            <a:off x="304800" y="5181600"/>
            <a:ext cx="876300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ru-RU" sz="14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ОБЕСПЕЧИВАЕТ:</a:t>
            </a:r>
            <a:r>
              <a:rPr lang="ru-RU" sz="1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</a:t>
            </a:r>
            <a:r>
              <a:rPr lang="ru-RU" sz="1200" b="1">
                <a:solidFill>
                  <a:srgbClr val="0000FF"/>
                </a:solidFill>
                <a:cs typeface="Times New Roman" pitchFamily="18" charset="0"/>
              </a:rPr>
              <a:t> СОЗДАНИЕ НОВОЙ КОНСТРУКЦИИ ПЛАСТИНЧАТОГО ТОРСИОНА</a:t>
            </a:r>
            <a:endParaRPr lang="ru-RU" sz="1200">
              <a:latin typeface="Times New Roman" pitchFamily="18" charset="0"/>
              <a:sym typeface="Symbol" pitchFamily="18" charset="2"/>
            </a:endParaRPr>
          </a:p>
          <a:p>
            <a:pPr algn="ctr" eaLnBrk="0" hangingPunct="0"/>
            <a:r>
              <a:rPr lang="ru-RU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</a:t>
            </a:r>
            <a:r>
              <a:rPr lang="ru-RU" sz="1200" b="1">
                <a:solidFill>
                  <a:srgbClr val="0000FF"/>
                </a:solidFill>
                <a:cs typeface="Times New Roman" pitchFamily="18" charset="0"/>
              </a:rPr>
              <a:t> ЖИВУЧЕСТЬ</a:t>
            </a:r>
            <a:r>
              <a:rPr lang="ru-RU" sz="1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КОНСТРУКЦИИ, </a:t>
            </a:r>
            <a:r>
              <a:rPr lang="ru-RU" sz="1200" b="1">
                <a:solidFill>
                  <a:srgbClr val="0000FF"/>
                </a:solidFill>
                <a:cs typeface="Times New Roman" pitchFamily="18" charset="0"/>
              </a:rPr>
              <a:t>НАДЕЖНОСТЬ</a:t>
            </a:r>
            <a:r>
              <a:rPr lang="ru-RU" sz="1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И  ДОЛГОВЕЧНОСТЬ  РАБОТЫ   ИЗДЕЛИЯ  В  УСЛОВИЯХ СЛОЖНОНАПРЯЖЕННОГО  СОСТОЯНИЯ</a:t>
            </a:r>
            <a:endParaRPr lang="ru-RU" sz="1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" name="Прямоугольник 1"/>
          <p:cNvSpPr/>
          <p:nvPr/>
        </p:nvSpPr>
        <p:spPr bwMode="auto">
          <a:xfrm>
            <a:off x="304800" y="838200"/>
            <a:ext cx="8534400" cy="3429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/>
            <a:r>
              <a:rPr lang="ru-RU" b="1">
                <a:solidFill>
                  <a:srgbClr val="FF0000"/>
                </a:solidFill>
              </a:rPr>
              <a:t>ОАО «МЗ «Электросталь»                            ОАО «ММЗ «Серп и молот»  </a:t>
            </a:r>
            <a:endParaRPr lang="ru-RU">
              <a:solidFill>
                <a:srgbClr val="FF0000"/>
              </a:solidFill>
            </a:endParaRPr>
          </a:p>
        </p:txBody>
      </p:sp>
      <p:sp>
        <p:nvSpPr>
          <p:cNvPr id="49190" name="Rectangle 58"/>
          <p:cNvSpPr>
            <a:spLocks noChangeArrowheads="1"/>
          </p:cNvSpPr>
          <p:nvPr/>
        </p:nvSpPr>
        <p:spPr bwMode="auto">
          <a:xfrm>
            <a:off x="228600" y="5943600"/>
            <a:ext cx="8686800" cy="809625"/>
          </a:xfrm>
          <a:prstGeom prst="rect">
            <a:avLst/>
          </a:prstGeom>
          <a:solidFill>
            <a:srgbClr val="FFCC99"/>
          </a:solidFill>
          <a:ln w="57150" cmpd="thickThin">
            <a:solidFill>
              <a:srgbClr val="800000"/>
            </a:solidFill>
            <a:miter lim="800000"/>
            <a:headEnd/>
            <a:tailEnd/>
          </a:ln>
        </p:spPr>
        <p:txBody>
          <a:bodyPr lIns="18000" tIns="18000" rIns="18000" bIns="18000" anchor="ctr" anchorCtr="1"/>
          <a:lstStyle/>
          <a:p>
            <a:pPr algn="ctr"/>
            <a:r>
              <a:rPr lang="ru-RU" sz="1400" b="1">
                <a:solidFill>
                  <a:srgbClr val="CC0000"/>
                </a:solidFill>
              </a:rPr>
              <a:t>ЗАДАЧИ ДЛЯ ПЕРСПЕКТИВНОЙ ТЕХНИКИ:</a:t>
            </a:r>
            <a:r>
              <a:rPr lang="ru-RU"/>
              <a:t> </a:t>
            </a:r>
            <a:r>
              <a:rPr lang="ru-RU" sz="1400"/>
              <a:t>Отработка технологии изготовления холоднокатанной ленты из коррозионностойкой стали ВНС-9Ш и технологии изготовления пластин торсионов несущего и хвостового винта вертолетов</a:t>
            </a:r>
            <a:r>
              <a:rPr lang="en-US" sz="1400"/>
              <a:t> </a:t>
            </a:r>
            <a:r>
              <a:rPr lang="ru-RU" sz="1400"/>
              <a:t>для повышения живучести и надежности конструкции.</a:t>
            </a:r>
          </a:p>
        </p:txBody>
      </p:sp>
    </p:spTree>
    <p:extLst>
      <p:ext uri="{BB962C8B-B14F-4D97-AF65-F5344CB8AC3E}">
        <p14:creationId xmlns:p14="http://schemas.microsoft.com/office/powerpoint/2010/main" val="778280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1125538" y="200025"/>
            <a:ext cx="602138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ru-RU" b="1">
                <a:solidFill>
                  <a:schemeClr val="bg1"/>
                </a:solidFill>
              </a:rPr>
              <a:t>ИСПЫТАТЕЛЬНЫЙ ЦЕНТР </a:t>
            </a:r>
            <a:br>
              <a:rPr lang="ru-RU" b="1">
                <a:solidFill>
                  <a:schemeClr val="bg1"/>
                </a:solidFill>
              </a:rPr>
            </a:br>
            <a:r>
              <a:rPr lang="ru-RU" b="1">
                <a:solidFill>
                  <a:schemeClr val="bg1"/>
                </a:solidFill>
              </a:rPr>
              <a:t>ФГУП «ВИАМ» ГНЦ РФ</a:t>
            </a:r>
            <a:br>
              <a:rPr lang="ru-RU" b="1">
                <a:solidFill>
                  <a:schemeClr val="bg1"/>
                </a:solidFill>
              </a:rPr>
            </a:br>
            <a:endParaRPr lang="ru-RU" b="1">
              <a:solidFill>
                <a:schemeClr val="bg1"/>
              </a:solidFill>
            </a:endParaRPr>
          </a:p>
        </p:txBody>
      </p:sp>
      <p:grpSp>
        <p:nvGrpSpPr>
          <p:cNvPr id="51203" name="Group 3"/>
          <p:cNvGrpSpPr>
            <a:grpSpLocks/>
          </p:cNvGrpSpPr>
          <p:nvPr/>
        </p:nvGrpSpPr>
        <p:grpSpPr bwMode="auto">
          <a:xfrm>
            <a:off x="250825" y="6021388"/>
            <a:ext cx="1355725" cy="604837"/>
            <a:chOff x="66" y="5329"/>
            <a:chExt cx="854" cy="381"/>
          </a:xfrm>
        </p:grpSpPr>
        <p:sp>
          <p:nvSpPr>
            <p:cNvPr id="51204" name="Freeform 4"/>
            <p:cNvSpPr>
              <a:spLocks noEditPoints="1"/>
            </p:cNvSpPr>
            <p:nvPr/>
          </p:nvSpPr>
          <p:spPr bwMode="auto">
            <a:xfrm>
              <a:off x="165" y="5442"/>
              <a:ext cx="85" cy="176"/>
            </a:xfrm>
            <a:custGeom>
              <a:avLst/>
              <a:gdLst>
                <a:gd name="T0" fmla="*/ 5 w 12"/>
                <a:gd name="T1" fmla="*/ 0 h 25"/>
                <a:gd name="T2" fmla="*/ 11 w 12"/>
                <a:gd name="T3" fmla="*/ 0 h 25"/>
                <a:gd name="T4" fmla="*/ 12 w 12"/>
                <a:gd name="T5" fmla="*/ 2 h 25"/>
                <a:gd name="T6" fmla="*/ 12 w 12"/>
                <a:gd name="T7" fmla="*/ 8 h 25"/>
                <a:gd name="T8" fmla="*/ 10 w 12"/>
                <a:gd name="T9" fmla="*/ 14 h 25"/>
                <a:gd name="T10" fmla="*/ 7 w 12"/>
                <a:gd name="T11" fmla="*/ 17 h 25"/>
                <a:gd name="T12" fmla="*/ 5 w 12"/>
                <a:gd name="T13" fmla="*/ 17 h 25"/>
                <a:gd name="T14" fmla="*/ 3 w 12"/>
                <a:gd name="T15" fmla="*/ 25 h 25"/>
                <a:gd name="T16" fmla="*/ 0 w 12"/>
                <a:gd name="T17" fmla="*/ 25 h 25"/>
                <a:gd name="T18" fmla="*/ 5 w 12"/>
                <a:gd name="T19" fmla="*/ 0 h 25"/>
                <a:gd name="T20" fmla="*/ 6 w 12"/>
                <a:gd name="T21" fmla="*/ 11 h 25"/>
                <a:gd name="T22" fmla="*/ 7 w 12"/>
                <a:gd name="T23" fmla="*/ 11 h 25"/>
                <a:gd name="T24" fmla="*/ 8 w 12"/>
                <a:gd name="T25" fmla="*/ 10 h 25"/>
                <a:gd name="T26" fmla="*/ 9 w 12"/>
                <a:gd name="T27" fmla="*/ 9 h 25"/>
                <a:gd name="T28" fmla="*/ 9 w 12"/>
                <a:gd name="T29" fmla="*/ 7 h 25"/>
                <a:gd name="T30" fmla="*/ 8 w 12"/>
                <a:gd name="T31" fmla="*/ 6 h 25"/>
                <a:gd name="T32" fmla="*/ 7 w 12"/>
                <a:gd name="T33" fmla="*/ 6 h 25"/>
                <a:gd name="T34" fmla="*/ 6 w 12"/>
                <a:gd name="T35" fmla="*/ 1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" h="25">
                  <a:moveTo>
                    <a:pt x="5" y="0"/>
                  </a:moveTo>
                  <a:lnTo>
                    <a:pt x="11" y="0"/>
                  </a:lnTo>
                  <a:cubicBezTo>
                    <a:pt x="11" y="0"/>
                    <a:pt x="12" y="1"/>
                    <a:pt x="12" y="2"/>
                  </a:cubicBezTo>
                  <a:cubicBezTo>
                    <a:pt x="12" y="3"/>
                    <a:pt x="12" y="6"/>
                    <a:pt x="12" y="8"/>
                  </a:cubicBezTo>
                  <a:cubicBezTo>
                    <a:pt x="11" y="11"/>
                    <a:pt x="10" y="13"/>
                    <a:pt x="10" y="14"/>
                  </a:cubicBezTo>
                  <a:cubicBezTo>
                    <a:pt x="9" y="15"/>
                    <a:pt x="8" y="17"/>
                    <a:pt x="7" y="17"/>
                  </a:cubicBezTo>
                  <a:lnTo>
                    <a:pt x="5" y="17"/>
                  </a:lnTo>
                  <a:lnTo>
                    <a:pt x="3" y="25"/>
                  </a:lnTo>
                  <a:lnTo>
                    <a:pt x="0" y="25"/>
                  </a:lnTo>
                  <a:lnTo>
                    <a:pt x="5" y="0"/>
                  </a:lnTo>
                  <a:close/>
                  <a:moveTo>
                    <a:pt x="6" y="11"/>
                  </a:moveTo>
                  <a:lnTo>
                    <a:pt x="7" y="11"/>
                  </a:lnTo>
                  <a:cubicBezTo>
                    <a:pt x="7" y="11"/>
                    <a:pt x="8" y="11"/>
                    <a:pt x="8" y="10"/>
                  </a:cubicBezTo>
                  <a:cubicBezTo>
                    <a:pt x="8" y="10"/>
                    <a:pt x="9" y="9"/>
                    <a:pt x="9" y="9"/>
                  </a:cubicBezTo>
                  <a:cubicBezTo>
                    <a:pt x="9" y="8"/>
                    <a:pt x="9" y="7"/>
                    <a:pt x="9" y="7"/>
                  </a:cubicBezTo>
                  <a:cubicBezTo>
                    <a:pt x="9" y="6"/>
                    <a:pt x="9" y="6"/>
                    <a:pt x="8" y="6"/>
                  </a:cubicBezTo>
                  <a:lnTo>
                    <a:pt x="7" y="6"/>
                  </a:lnTo>
                  <a:lnTo>
                    <a:pt x="6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205" name="Freeform 5"/>
            <p:cNvSpPr>
              <a:spLocks/>
            </p:cNvSpPr>
            <p:nvPr/>
          </p:nvSpPr>
          <p:spPr bwMode="auto">
            <a:xfrm>
              <a:off x="243" y="5442"/>
              <a:ext cx="92" cy="176"/>
            </a:xfrm>
            <a:custGeom>
              <a:avLst/>
              <a:gdLst>
                <a:gd name="T0" fmla="*/ 5 w 13"/>
                <a:gd name="T1" fmla="*/ 0 h 25"/>
                <a:gd name="T2" fmla="*/ 13 w 13"/>
                <a:gd name="T3" fmla="*/ 0 h 25"/>
                <a:gd name="T4" fmla="*/ 12 w 13"/>
                <a:gd name="T5" fmla="*/ 6 h 25"/>
                <a:gd name="T6" fmla="*/ 7 w 13"/>
                <a:gd name="T7" fmla="*/ 6 h 25"/>
                <a:gd name="T8" fmla="*/ 6 w 13"/>
                <a:gd name="T9" fmla="*/ 9 h 25"/>
                <a:gd name="T10" fmla="*/ 11 w 13"/>
                <a:gd name="T11" fmla="*/ 9 h 25"/>
                <a:gd name="T12" fmla="*/ 10 w 13"/>
                <a:gd name="T13" fmla="*/ 14 h 25"/>
                <a:gd name="T14" fmla="*/ 5 w 13"/>
                <a:gd name="T15" fmla="*/ 14 h 25"/>
                <a:gd name="T16" fmla="*/ 4 w 13"/>
                <a:gd name="T17" fmla="*/ 20 h 25"/>
                <a:gd name="T18" fmla="*/ 9 w 13"/>
                <a:gd name="T19" fmla="*/ 20 h 25"/>
                <a:gd name="T20" fmla="*/ 8 w 13"/>
                <a:gd name="T21" fmla="*/ 25 h 25"/>
                <a:gd name="T22" fmla="*/ 0 w 13"/>
                <a:gd name="T23" fmla="*/ 25 h 25"/>
                <a:gd name="T24" fmla="*/ 5 w 13"/>
                <a:gd name="T2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25">
                  <a:moveTo>
                    <a:pt x="5" y="0"/>
                  </a:moveTo>
                  <a:lnTo>
                    <a:pt x="13" y="0"/>
                  </a:lnTo>
                  <a:lnTo>
                    <a:pt x="12" y="6"/>
                  </a:lnTo>
                  <a:lnTo>
                    <a:pt x="7" y="6"/>
                  </a:lnTo>
                  <a:lnTo>
                    <a:pt x="6" y="9"/>
                  </a:lnTo>
                  <a:lnTo>
                    <a:pt x="11" y="9"/>
                  </a:lnTo>
                  <a:lnTo>
                    <a:pt x="10" y="14"/>
                  </a:lnTo>
                  <a:lnTo>
                    <a:pt x="5" y="14"/>
                  </a:lnTo>
                  <a:lnTo>
                    <a:pt x="4" y="20"/>
                  </a:lnTo>
                  <a:lnTo>
                    <a:pt x="9" y="20"/>
                  </a:lnTo>
                  <a:lnTo>
                    <a:pt x="8" y="25"/>
                  </a:lnTo>
                  <a:lnTo>
                    <a:pt x="0" y="2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206" name="Freeform 6"/>
            <p:cNvSpPr>
              <a:spLocks/>
            </p:cNvSpPr>
            <p:nvPr/>
          </p:nvSpPr>
          <p:spPr bwMode="auto">
            <a:xfrm>
              <a:off x="391" y="5442"/>
              <a:ext cx="113" cy="176"/>
            </a:xfrm>
            <a:custGeom>
              <a:avLst/>
              <a:gdLst>
                <a:gd name="T0" fmla="*/ 10 w 16"/>
                <a:gd name="T1" fmla="*/ 25 h 25"/>
                <a:gd name="T2" fmla="*/ 7 w 16"/>
                <a:gd name="T3" fmla="*/ 25 h 25"/>
                <a:gd name="T4" fmla="*/ 11 w 16"/>
                <a:gd name="T5" fmla="*/ 7 h 25"/>
                <a:gd name="T6" fmla="*/ 9 w 16"/>
                <a:gd name="T7" fmla="*/ 7 h 25"/>
                <a:gd name="T8" fmla="*/ 7 w 16"/>
                <a:gd name="T9" fmla="*/ 14 h 25"/>
                <a:gd name="T10" fmla="*/ 6 w 16"/>
                <a:gd name="T11" fmla="*/ 21 h 25"/>
                <a:gd name="T12" fmla="*/ 4 w 16"/>
                <a:gd name="T13" fmla="*/ 24 h 25"/>
                <a:gd name="T14" fmla="*/ 1 w 16"/>
                <a:gd name="T15" fmla="*/ 25 h 25"/>
                <a:gd name="T16" fmla="*/ 0 w 16"/>
                <a:gd name="T17" fmla="*/ 25 h 25"/>
                <a:gd name="T18" fmla="*/ 1 w 16"/>
                <a:gd name="T19" fmla="*/ 20 h 25"/>
                <a:gd name="T20" fmla="*/ 2 w 16"/>
                <a:gd name="T21" fmla="*/ 20 h 25"/>
                <a:gd name="T22" fmla="*/ 3 w 16"/>
                <a:gd name="T23" fmla="*/ 19 h 25"/>
                <a:gd name="T24" fmla="*/ 4 w 16"/>
                <a:gd name="T25" fmla="*/ 17 h 25"/>
                <a:gd name="T26" fmla="*/ 7 w 16"/>
                <a:gd name="T27" fmla="*/ 0 h 25"/>
                <a:gd name="T28" fmla="*/ 16 w 16"/>
                <a:gd name="T29" fmla="*/ 0 h 25"/>
                <a:gd name="T30" fmla="*/ 10 w 16"/>
                <a:gd name="T31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" h="25">
                  <a:moveTo>
                    <a:pt x="10" y="25"/>
                  </a:moveTo>
                  <a:lnTo>
                    <a:pt x="7" y="25"/>
                  </a:lnTo>
                  <a:lnTo>
                    <a:pt x="11" y="7"/>
                  </a:lnTo>
                  <a:lnTo>
                    <a:pt x="9" y="7"/>
                  </a:lnTo>
                  <a:lnTo>
                    <a:pt x="7" y="14"/>
                  </a:lnTo>
                  <a:cubicBezTo>
                    <a:pt x="6" y="18"/>
                    <a:pt x="6" y="20"/>
                    <a:pt x="6" y="21"/>
                  </a:cubicBezTo>
                  <a:cubicBezTo>
                    <a:pt x="5" y="22"/>
                    <a:pt x="4" y="23"/>
                    <a:pt x="4" y="24"/>
                  </a:cubicBezTo>
                  <a:cubicBezTo>
                    <a:pt x="3" y="25"/>
                    <a:pt x="2" y="25"/>
                    <a:pt x="1" y="25"/>
                  </a:cubicBezTo>
                  <a:cubicBezTo>
                    <a:pt x="1" y="25"/>
                    <a:pt x="0" y="25"/>
                    <a:pt x="0" y="25"/>
                  </a:cubicBezTo>
                  <a:lnTo>
                    <a:pt x="1" y="20"/>
                  </a:lnTo>
                  <a:lnTo>
                    <a:pt x="2" y="20"/>
                  </a:lnTo>
                  <a:cubicBezTo>
                    <a:pt x="2" y="20"/>
                    <a:pt x="3" y="20"/>
                    <a:pt x="3" y="19"/>
                  </a:cubicBezTo>
                  <a:cubicBezTo>
                    <a:pt x="3" y="19"/>
                    <a:pt x="3" y="18"/>
                    <a:pt x="4" y="17"/>
                  </a:cubicBezTo>
                  <a:lnTo>
                    <a:pt x="7" y="0"/>
                  </a:lnTo>
                  <a:lnTo>
                    <a:pt x="16" y="0"/>
                  </a:lnTo>
                  <a:lnTo>
                    <a:pt x="10" y="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207" name="Freeform 7"/>
            <p:cNvSpPr>
              <a:spLocks noEditPoints="1"/>
            </p:cNvSpPr>
            <p:nvPr/>
          </p:nvSpPr>
          <p:spPr bwMode="auto">
            <a:xfrm>
              <a:off x="476" y="5442"/>
              <a:ext cx="84" cy="176"/>
            </a:xfrm>
            <a:custGeom>
              <a:avLst/>
              <a:gdLst>
                <a:gd name="T0" fmla="*/ 8 w 12"/>
                <a:gd name="T1" fmla="*/ 21 h 25"/>
                <a:gd name="T2" fmla="*/ 4 w 12"/>
                <a:gd name="T3" fmla="*/ 21 h 25"/>
                <a:gd name="T4" fmla="*/ 3 w 12"/>
                <a:gd name="T5" fmla="*/ 25 h 25"/>
                <a:gd name="T6" fmla="*/ 0 w 12"/>
                <a:gd name="T7" fmla="*/ 25 h 25"/>
                <a:gd name="T8" fmla="*/ 9 w 12"/>
                <a:gd name="T9" fmla="*/ 0 h 25"/>
                <a:gd name="T10" fmla="*/ 12 w 12"/>
                <a:gd name="T11" fmla="*/ 0 h 25"/>
                <a:gd name="T12" fmla="*/ 10 w 12"/>
                <a:gd name="T13" fmla="*/ 25 h 25"/>
                <a:gd name="T14" fmla="*/ 7 w 12"/>
                <a:gd name="T15" fmla="*/ 25 h 25"/>
                <a:gd name="T16" fmla="*/ 8 w 12"/>
                <a:gd name="T17" fmla="*/ 21 h 25"/>
                <a:gd name="T18" fmla="*/ 8 w 12"/>
                <a:gd name="T19" fmla="*/ 14 h 25"/>
                <a:gd name="T20" fmla="*/ 9 w 12"/>
                <a:gd name="T21" fmla="*/ 6 h 25"/>
                <a:gd name="T22" fmla="*/ 6 w 12"/>
                <a:gd name="T23" fmla="*/ 14 h 25"/>
                <a:gd name="T24" fmla="*/ 8 w 12"/>
                <a:gd name="T25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25">
                  <a:moveTo>
                    <a:pt x="8" y="21"/>
                  </a:moveTo>
                  <a:lnTo>
                    <a:pt x="4" y="21"/>
                  </a:lnTo>
                  <a:lnTo>
                    <a:pt x="3" y="25"/>
                  </a:lnTo>
                  <a:lnTo>
                    <a:pt x="0" y="25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0" y="25"/>
                  </a:lnTo>
                  <a:lnTo>
                    <a:pt x="7" y="25"/>
                  </a:lnTo>
                  <a:lnTo>
                    <a:pt x="8" y="21"/>
                  </a:lnTo>
                  <a:close/>
                  <a:moveTo>
                    <a:pt x="8" y="14"/>
                  </a:moveTo>
                  <a:lnTo>
                    <a:pt x="9" y="6"/>
                  </a:lnTo>
                  <a:lnTo>
                    <a:pt x="6" y="14"/>
                  </a:lnTo>
                  <a:lnTo>
                    <a:pt x="8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208" name="Freeform 8"/>
            <p:cNvSpPr>
              <a:spLocks/>
            </p:cNvSpPr>
            <p:nvPr/>
          </p:nvSpPr>
          <p:spPr bwMode="auto">
            <a:xfrm>
              <a:off x="560" y="5442"/>
              <a:ext cx="92" cy="176"/>
            </a:xfrm>
            <a:custGeom>
              <a:avLst/>
              <a:gdLst>
                <a:gd name="T0" fmla="*/ 11 w 13"/>
                <a:gd name="T1" fmla="*/ 7 h 25"/>
                <a:gd name="T2" fmla="*/ 7 w 13"/>
                <a:gd name="T3" fmla="*/ 7 h 25"/>
                <a:gd name="T4" fmla="*/ 3 w 13"/>
                <a:gd name="T5" fmla="*/ 25 h 25"/>
                <a:gd name="T6" fmla="*/ 0 w 13"/>
                <a:gd name="T7" fmla="*/ 25 h 25"/>
                <a:gd name="T8" fmla="*/ 6 w 13"/>
                <a:gd name="T9" fmla="*/ 0 h 25"/>
                <a:gd name="T10" fmla="*/ 13 w 13"/>
                <a:gd name="T11" fmla="*/ 0 h 25"/>
                <a:gd name="T12" fmla="*/ 11 w 13"/>
                <a:gd name="T13" fmla="*/ 7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25">
                  <a:moveTo>
                    <a:pt x="11" y="7"/>
                  </a:moveTo>
                  <a:lnTo>
                    <a:pt x="7" y="7"/>
                  </a:lnTo>
                  <a:lnTo>
                    <a:pt x="3" y="25"/>
                  </a:lnTo>
                  <a:lnTo>
                    <a:pt x="0" y="25"/>
                  </a:lnTo>
                  <a:lnTo>
                    <a:pt x="6" y="0"/>
                  </a:lnTo>
                  <a:lnTo>
                    <a:pt x="13" y="0"/>
                  </a:lnTo>
                  <a:lnTo>
                    <a:pt x="11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209" name="Freeform 9"/>
            <p:cNvSpPr>
              <a:spLocks noEditPoints="1"/>
            </p:cNvSpPr>
            <p:nvPr/>
          </p:nvSpPr>
          <p:spPr bwMode="auto">
            <a:xfrm>
              <a:off x="610" y="5442"/>
              <a:ext cx="92" cy="176"/>
            </a:xfrm>
            <a:custGeom>
              <a:avLst/>
              <a:gdLst>
                <a:gd name="T0" fmla="*/ 8 w 13"/>
                <a:gd name="T1" fmla="*/ 21 h 25"/>
                <a:gd name="T2" fmla="*/ 5 w 13"/>
                <a:gd name="T3" fmla="*/ 21 h 25"/>
                <a:gd name="T4" fmla="*/ 3 w 13"/>
                <a:gd name="T5" fmla="*/ 25 h 25"/>
                <a:gd name="T6" fmla="*/ 0 w 13"/>
                <a:gd name="T7" fmla="*/ 25 h 25"/>
                <a:gd name="T8" fmla="*/ 9 w 13"/>
                <a:gd name="T9" fmla="*/ 0 h 25"/>
                <a:gd name="T10" fmla="*/ 13 w 13"/>
                <a:gd name="T11" fmla="*/ 0 h 25"/>
                <a:gd name="T12" fmla="*/ 11 w 13"/>
                <a:gd name="T13" fmla="*/ 25 h 25"/>
                <a:gd name="T14" fmla="*/ 8 w 13"/>
                <a:gd name="T15" fmla="*/ 25 h 25"/>
                <a:gd name="T16" fmla="*/ 8 w 13"/>
                <a:gd name="T17" fmla="*/ 21 h 25"/>
                <a:gd name="T18" fmla="*/ 9 w 13"/>
                <a:gd name="T19" fmla="*/ 14 h 25"/>
                <a:gd name="T20" fmla="*/ 10 w 13"/>
                <a:gd name="T21" fmla="*/ 6 h 25"/>
                <a:gd name="T22" fmla="*/ 7 w 13"/>
                <a:gd name="T23" fmla="*/ 14 h 25"/>
                <a:gd name="T24" fmla="*/ 9 w 13"/>
                <a:gd name="T25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25">
                  <a:moveTo>
                    <a:pt x="8" y="21"/>
                  </a:moveTo>
                  <a:lnTo>
                    <a:pt x="5" y="21"/>
                  </a:lnTo>
                  <a:lnTo>
                    <a:pt x="3" y="25"/>
                  </a:lnTo>
                  <a:lnTo>
                    <a:pt x="0" y="25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1" y="25"/>
                  </a:lnTo>
                  <a:lnTo>
                    <a:pt x="8" y="25"/>
                  </a:lnTo>
                  <a:lnTo>
                    <a:pt x="8" y="21"/>
                  </a:lnTo>
                  <a:close/>
                  <a:moveTo>
                    <a:pt x="9" y="14"/>
                  </a:moveTo>
                  <a:lnTo>
                    <a:pt x="10" y="6"/>
                  </a:lnTo>
                  <a:lnTo>
                    <a:pt x="7" y="14"/>
                  </a:lnTo>
                  <a:lnTo>
                    <a:pt x="9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210" name="Freeform 10"/>
            <p:cNvSpPr>
              <a:spLocks/>
            </p:cNvSpPr>
            <p:nvPr/>
          </p:nvSpPr>
          <p:spPr bwMode="auto">
            <a:xfrm>
              <a:off x="694" y="5442"/>
              <a:ext cx="99" cy="176"/>
            </a:xfrm>
            <a:custGeom>
              <a:avLst/>
              <a:gdLst>
                <a:gd name="T0" fmla="*/ 6 w 14"/>
                <a:gd name="T1" fmla="*/ 0 h 25"/>
                <a:gd name="T2" fmla="*/ 14 w 14"/>
                <a:gd name="T3" fmla="*/ 0 h 25"/>
                <a:gd name="T4" fmla="*/ 13 w 14"/>
                <a:gd name="T5" fmla="*/ 6 h 25"/>
                <a:gd name="T6" fmla="*/ 8 w 14"/>
                <a:gd name="T7" fmla="*/ 6 h 25"/>
                <a:gd name="T8" fmla="*/ 7 w 14"/>
                <a:gd name="T9" fmla="*/ 9 h 25"/>
                <a:gd name="T10" fmla="*/ 12 w 14"/>
                <a:gd name="T11" fmla="*/ 9 h 25"/>
                <a:gd name="T12" fmla="*/ 10 w 14"/>
                <a:gd name="T13" fmla="*/ 14 h 25"/>
                <a:gd name="T14" fmla="*/ 6 w 14"/>
                <a:gd name="T15" fmla="*/ 14 h 25"/>
                <a:gd name="T16" fmla="*/ 4 w 14"/>
                <a:gd name="T17" fmla="*/ 20 h 25"/>
                <a:gd name="T18" fmla="*/ 10 w 14"/>
                <a:gd name="T19" fmla="*/ 20 h 25"/>
                <a:gd name="T20" fmla="*/ 8 w 14"/>
                <a:gd name="T21" fmla="*/ 25 h 25"/>
                <a:gd name="T22" fmla="*/ 0 w 14"/>
                <a:gd name="T23" fmla="*/ 25 h 25"/>
                <a:gd name="T24" fmla="*/ 6 w 14"/>
                <a:gd name="T2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25">
                  <a:moveTo>
                    <a:pt x="6" y="0"/>
                  </a:moveTo>
                  <a:lnTo>
                    <a:pt x="14" y="0"/>
                  </a:lnTo>
                  <a:lnTo>
                    <a:pt x="13" y="6"/>
                  </a:lnTo>
                  <a:lnTo>
                    <a:pt x="8" y="6"/>
                  </a:lnTo>
                  <a:lnTo>
                    <a:pt x="7" y="9"/>
                  </a:lnTo>
                  <a:lnTo>
                    <a:pt x="12" y="9"/>
                  </a:lnTo>
                  <a:lnTo>
                    <a:pt x="10" y="14"/>
                  </a:lnTo>
                  <a:lnTo>
                    <a:pt x="6" y="14"/>
                  </a:lnTo>
                  <a:lnTo>
                    <a:pt x="4" y="20"/>
                  </a:lnTo>
                  <a:lnTo>
                    <a:pt x="10" y="20"/>
                  </a:lnTo>
                  <a:lnTo>
                    <a:pt x="8" y="25"/>
                  </a:lnTo>
                  <a:lnTo>
                    <a:pt x="0" y="2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211" name="Freeform 11"/>
            <p:cNvSpPr>
              <a:spLocks/>
            </p:cNvSpPr>
            <p:nvPr/>
          </p:nvSpPr>
          <p:spPr bwMode="auto">
            <a:xfrm>
              <a:off x="772" y="5399"/>
              <a:ext cx="127" cy="219"/>
            </a:xfrm>
            <a:custGeom>
              <a:avLst/>
              <a:gdLst>
                <a:gd name="T0" fmla="*/ 7 w 18"/>
                <a:gd name="T1" fmla="*/ 0 h 31"/>
                <a:gd name="T2" fmla="*/ 10 w 18"/>
                <a:gd name="T3" fmla="*/ 0 h 31"/>
                <a:gd name="T4" fmla="*/ 8 w 18"/>
                <a:gd name="T5" fmla="*/ 19 h 31"/>
                <a:gd name="T6" fmla="*/ 14 w 18"/>
                <a:gd name="T7" fmla="*/ 0 h 31"/>
                <a:gd name="T8" fmla="*/ 18 w 18"/>
                <a:gd name="T9" fmla="*/ 0 h 31"/>
                <a:gd name="T10" fmla="*/ 11 w 18"/>
                <a:gd name="T11" fmla="*/ 31 h 31"/>
                <a:gd name="T12" fmla="*/ 8 w 18"/>
                <a:gd name="T13" fmla="*/ 31 h 31"/>
                <a:gd name="T14" fmla="*/ 13 w 18"/>
                <a:gd name="T15" fmla="*/ 7 h 31"/>
                <a:gd name="T16" fmla="*/ 6 w 18"/>
                <a:gd name="T17" fmla="*/ 31 h 31"/>
                <a:gd name="T18" fmla="*/ 4 w 18"/>
                <a:gd name="T19" fmla="*/ 31 h 31"/>
                <a:gd name="T20" fmla="*/ 7 w 18"/>
                <a:gd name="T21" fmla="*/ 7 h 31"/>
                <a:gd name="T22" fmla="*/ 2 w 18"/>
                <a:gd name="T23" fmla="*/ 31 h 31"/>
                <a:gd name="T24" fmla="*/ 0 w 18"/>
                <a:gd name="T25" fmla="*/ 31 h 31"/>
                <a:gd name="T26" fmla="*/ 7 w 18"/>
                <a:gd name="T2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31">
                  <a:moveTo>
                    <a:pt x="7" y="0"/>
                  </a:moveTo>
                  <a:lnTo>
                    <a:pt x="10" y="0"/>
                  </a:lnTo>
                  <a:lnTo>
                    <a:pt x="8" y="19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11" y="31"/>
                  </a:lnTo>
                  <a:lnTo>
                    <a:pt x="8" y="31"/>
                  </a:lnTo>
                  <a:lnTo>
                    <a:pt x="13" y="7"/>
                  </a:lnTo>
                  <a:lnTo>
                    <a:pt x="6" y="31"/>
                  </a:lnTo>
                  <a:lnTo>
                    <a:pt x="4" y="31"/>
                  </a:lnTo>
                  <a:lnTo>
                    <a:pt x="7" y="7"/>
                  </a:lnTo>
                  <a:lnTo>
                    <a:pt x="2" y="31"/>
                  </a:lnTo>
                  <a:lnTo>
                    <a:pt x="0" y="3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212" name="Freeform 12"/>
            <p:cNvSpPr>
              <a:spLocks noEditPoints="1"/>
            </p:cNvSpPr>
            <p:nvPr/>
          </p:nvSpPr>
          <p:spPr bwMode="auto">
            <a:xfrm>
              <a:off x="871" y="5491"/>
              <a:ext cx="49" cy="127"/>
            </a:xfrm>
            <a:custGeom>
              <a:avLst/>
              <a:gdLst>
                <a:gd name="T0" fmla="*/ 5 w 7"/>
                <a:gd name="T1" fmla="*/ 0 h 18"/>
                <a:gd name="T2" fmla="*/ 7 w 7"/>
                <a:gd name="T3" fmla="*/ 0 h 18"/>
                <a:gd name="T4" fmla="*/ 6 w 7"/>
                <a:gd name="T5" fmla="*/ 6 h 18"/>
                <a:gd name="T6" fmla="*/ 3 w 7"/>
                <a:gd name="T7" fmla="*/ 6 h 18"/>
                <a:gd name="T8" fmla="*/ 5 w 7"/>
                <a:gd name="T9" fmla="*/ 0 h 18"/>
                <a:gd name="T10" fmla="*/ 2 w 7"/>
                <a:gd name="T11" fmla="*/ 12 h 18"/>
                <a:gd name="T12" fmla="*/ 5 w 7"/>
                <a:gd name="T13" fmla="*/ 12 h 18"/>
                <a:gd name="T14" fmla="*/ 3 w 7"/>
                <a:gd name="T15" fmla="*/ 18 h 18"/>
                <a:gd name="T16" fmla="*/ 0 w 7"/>
                <a:gd name="T17" fmla="*/ 18 h 18"/>
                <a:gd name="T18" fmla="*/ 2 w 7"/>
                <a:gd name="T19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18">
                  <a:moveTo>
                    <a:pt x="5" y="0"/>
                  </a:moveTo>
                  <a:lnTo>
                    <a:pt x="7" y="0"/>
                  </a:lnTo>
                  <a:lnTo>
                    <a:pt x="6" y="6"/>
                  </a:lnTo>
                  <a:lnTo>
                    <a:pt x="3" y="6"/>
                  </a:lnTo>
                  <a:lnTo>
                    <a:pt x="5" y="0"/>
                  </a:lnTo>
                  <a:close/>
                  <a:moveTo>
                    <a:pt x="2" y="12"/>
                  </a:moveTo>
                  <a:lnTo>
                    <a:pt x="5" y="12"/>
                  </a:lnTo>
                  <a:lnTo>
                    <a:pt x="3" y="18"/>
                  </a:lnTo>
                  <a:lnTo>
                    <a:pt x="0" y="18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213" name="Freeform 13"/>
            <p:cNvSpPr>
              <a:spLocks/>
            </p:cNvSpPr>
            <p:nvPr/>
          </p:nvSpPr>
          <p:spPr bwMode="auto">
            <a:xfrm>
              <a:off x="66" y="5329"/>
              <a:ext cx="149" cy="332"/>
            </a:xfrm>
            <a:custGeom>
              <a:avLst/>
              <a:gdLst>
                <a:gd name="T0" fmla="*/ 11 w 21"/>
                <a:gd name="T1" fmla="*/ 46 h 47"/>
                <a:gd name="T2" fmla="*/ 7 w 21"/>
                <a:gd name="T3" fmla="*/ 46 h 47"/>
                <a:gd name="T4" fmla="*/ 15 w 21"/>
                <a:gd name="T5" fmla="*/ 12 h 47"/>
                <a:gd name="T6" fmla="*/ 11 w 21"/>
                <a:gd name="T7" fmla="*/ 12 h 47"/>
                <a:gd name="T8" fmla="*/ 4 w 21"/>
                <a:gd name="T9" fmla="*/ 47 h 47"/>
                <a:gd name="T10" fmla="*/ 0 w 21"/>
                <a:gd name="T11" fmla="*/ 47 h 47"/>
                <a:gd name="T12" fmla="*/ 10 w 21"/>
                <a:gd name="T13" fmla="*/ 1 h 47"/>
                <a:gd name="T14" fmla="*/ 21 w 21"/>
                <a:gd name="T15" fmla="*/ 0 h 47"/>
                <a:gd name="T16" fmla="*/ 11 w 21"/>
                <a:gd name="T17" fmla="*/ 4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47">
                  <a:moveTo>
                    <a:pt x="11" y="46"/>
                  </a:moveTo>
                  <a:lnTo>
                    <a:pt x="7" y="46"/>
                  </a:lnTo>
                  <a:lnTo>
                    <a:pt x="15" y="12"/>
                  </a:lnTo>
                  <a:lnTo>
                    <a:pt x="11" y="12"/>
                  </a:lnTo>
                  <a:lnTo>
                    <a:pt x="4" y="47"/>
                  </a:lnTo>
                  <a:lnTo>
                    <a:pt x="0" y="47"/>
                  </a:lnTo>
                  <a:lnTo>
                    <a:pt x="10" y="1"/>
                  </a:lnTo>
                  <a:lnTo>
                    <a:pt x="21" y="0"/>
                  </a:lnTo>
                  <a:lnTo>
                    <a:pt x="11" y="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214" name="Freeform 14"/>
            <p:cNvSpPr>
              <a:spLocks/>
            </p:cNvSpPr>
            <p:nvPr/>
          </p:nvSpPr>
          <p:spPr bwMode="auto">
            <a:xfrm>
              <a:off x="158" y="5639"/>
              <a:ext cx="727" cy="15"/>
            </a:xfrm>
            <a:custGeom>
              <a:avLst/>
              <a:gdLst>
                <a:gd name="T0" fmla="*/ 1 w 103"/>
                <a:gd name="T1" fmla="*/ 0 h 2"/>
                <a:gd name="T2" fmla="*/ 103 w 103"/>
                <a:gd name="T3" fmla="*/ 0 h 2"/>
                <a:gd name="T4" fmla="*/ 103 w 103"/>
                <a:gd name="T5" fmla="*/ 2 h 2"/>
                <a:gd name="T6" fmla="*/ 0 w 103"/>
                <a:gd name="T7" fmla="*/ 2 h 2"/>
                <a:gd name="T8" fmla="*/ 1 w 10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2">
                  <a:moveTo>
                    <a:pt x="1" y="0"/>
                  </a:moveTo>
                  <a:lnTo>
                    <a:pt x="103" y="0"/>
                  </a:lnTo>
                  <a:lnTo>
                    <a:pt x="103" y="2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1215" name="Freeform 15"/>
            <p:cNvSpPr>
              <a:spLocks noEditPoints="1"/>
            </p:cNvSpPr>
            <p:nvPr/>
          </p:nvSpPr>
          <p:spPr bwMode="auto">
            <a:xfrm>
              <a:off x="292" y="5442"/>
              <a:ext cx="127" cy="268"/>
            </a:xfrm>
            <a:custGeom>
              <a:avLst/>
              <a:gdLst>
                <a:gd name="T0" fmla="*/ 11 w 18"/>
                <a:gd name="T1" fmla="*/ 38 h 38"/>
                <a:gd name="T2" fmla="*/ 8 w 18"/>
                <a:gd name="T3" fmla="*/ 38 h 38"/>
                <a:gd name="T4" fmla="*/ 10 w 18"/>
                <a:gd name="T5" fmla="*/ 32 h 38"/>
                <a:gd name="T6" fmla="*/ 4 w 18"/>
                <a:gd name="T7" fmla="*/ 32 h 38"/>
                <a:gd name="T8" fmla="*/ 2 w 18"/>
                <a:gd name="T9" fmla="*/ 38 h 38"/>
                <a:gd name="T10" fmla="*/ 0 w 18"/>
                <a:gd name="T11" fmla="*/ 38 h 38"/>
                <a:gd name="T12" fmla="*/ 3 w 18"/>
                <a:gd name="T13" fmla="*/ 24 h 38"/>
                <a:gd name="T14" fmla="*/ 4 w 18"/>
                <a:gd name="T15" fmla="*/ 24 h 38"/>
                <a:gd name="T16" fmla="*/ 8 w 18"/>
                <a:gd name="T17" fmla="*/ 6 h 38"/>
                <a:gd name="T18" fmla="*/ 9 w 18"/>
                <a:gd name="T19" fmla="*/ 0 h 38"/>
                <a:gd name="T20" fmla="*/ 18 w 18"/>
                <a:gd name="T21" fmla="*/ 0 h 38"/>
                <a:gd name="T22" fmla="*/ 13 w 18"/>
                <a:gd name="T23" fmla="*/ 24 h 38"/>
                <a:gd name="T24" fmla="*/ 14 w 18"/>
                <a:gd name="T25" fmla="*/ 24 h 38"/>
                <a:gd name="T26" fmla="*/ 11 w 18"/>
                <a:gd name="T27" fmla="*/ 38 h 38"/>
                <a:gd name="T28" fmla="*/ 10 w 18"/>
                <a:gd name="T29" fmla="*/ 24 h 38"/>
                <a:gd name="T30" fmla="*/ 13 w 18"/>
                <a:gd name="T31" fmla="*/ 7 h 38"/>
                <a:gd name="T32" fmla="*/ 11 w 18"/>
                <a:gd name="T33" fmla="*/ 7 h 38"/>
                <a:gd name="T34" fmla="*/ 11 w 18"/>
                <a:gd name="T35" fmla="*/ 7 h 38"/>
                <a:gd name="T36" fmla="*/ 7 w 18"/>
                <a:gd name="T37" fmla="*/ 24 h 38"/>
                <a:gd name="T38" fmla="*/ 10 w 18"/>
                <a:gd name="T39" fmla="*/ 2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" h="38">
                  <a:moveTo>
                    <a:pt x="11" y="38"/>
                  </a:moveTo>
                  <a:lnTo>
                    <a:pt x="8" y="38"/>
                  </a:lnTo>
                  <a:lnTo>
                    <a:pt x="10" y="32"/>
                  </a:lnTo>
                  <a:lnTo>
                    <a:pt x="4" y="32"/>
                  </a:lnTo>
                  <a:lnTo>
                    <a:pt x="2" y="38"/>
                  </a:lnTo>
                  <a:lnTo>
                    <a:pt x="0" y="38"/>
                  </a:lnTo>
                  <a:lnTo>
                    <a:pt x="3" y="24"/>
                  </a:lnTo>
                  <a:lnTo>
                    <a:pt x="4" y="24"/>
                  </a:lnTo>
                  <a:cubicBezTo>
                    <a:pt x="5" y="18"/>
                    <a:pt x="7" y="13"/>
                    <a:pt x="8" y="6"/>
                  </a:cubicBezTo>
                  <a:lnTo>
                    <a:pt x="9" y="0"/>
                  </a:lnTo>
                  <a:lnTo>
                    <a:pt x="18" y="0"/>
                  </a:lnTo>
                  <a:lnTo>
                    <a:pt x="13" y="24"/>
                  </a:lnTo>
                  <a:lnTo>
                    <a:pt x="14" y="24"/>
                  </a:lnTo>
                  <a:lnTo>
                    <a:pt x="11" y="38"/>
                  </a:lnTo>
                  <a:close/>
                  <a:moveTo>
                    <a:pt x="10" y="24"/>
                  </a:moveTo>
                  <a:lnTo>
                    <a:pt x="13" y="7"/>
                  </a:lnTo>
                  <a:lnTo>
                    <a:pt x="11" y="7"/>
                  </a:lnTo>
                  <a:lnTo>
                    <a:pt x="11" y="7"/>
                  </a:lnTo>
                  <a:cubicBezTo>
                    <a:pt x="10" y="12"/>
                    <a:pt x="9" y="17"/>
                    <a:pt x="7" y="24"/>
                  </a:cubicBezTo>
                  <a:lnTo>
                    <a:pt x="10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1216" name="Rectangle 16"/>
          <p:cNvSpPr>
            <a:spLocks noChangeArrowheads="1"/>
          </p:cNvSpPr>
          <p:nvPr/>
        </p:nvSpPr>
        <p:spPr bwMode="auto">
          <a:xfrm>
            <a:off x="1295400" y="-7938"/>
            <a:ext cx="6669088" cy="75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b="1">
                <a:solidFill>
                  <a:srgbClr val="CC0000"/>
                </a:solidFill>
              </a:rPr>
              <a:t>ВЫСАДНОЙ КРЕПЕЖ ИЗ КОРРОЗИОННОСТОЙКОЙ</a:t>
            </a:r>
          </a:p>
          <a:p>
            <a:pPr algn="ctr">
              <a:lnSpc>
                <a:spcPct val="120000"/>
              </a:lnSpc>
            </a:pPr>
            <a:r>
              <a:rPr lang="ru-RU" b="1">
                <a:solidFill>
                  <a:srgbClr val="CC0000"/>
                </a:solidFill>
              </a:rPr>
              <a:t>АЗОТОСОДЕРЖАЩЕЙ СТАЛИ 05Х16Н5ФБ</a:t>
            </a:r>
          </a:p>
        </p:txBody>
      </p:sp>
      <p:sp>
        <p:nvSpPr>
          <p:cNvPr id="51217" name="Text Box 17"/>
          <p:cNvSpPr txBox="1">
            <a:spLocks noChangeArrowheads="1"/>
          </p:cNvSpPr>
          <p:nvPr/>
        </p:nvSpPr>
        <p:spPr bwMode="auto">
          <a:xfrm>
            <a:off x="47625" y="762000"/>
            <a:ext cx="5362575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1600" b="1" i="1" u="sng">
                <a:solidFill>
                  <a:schemeClr val="accent2"/>
                </a:solidFill>
              </a:rPr>
              <a:t>Совместная работа </a:t>
            </a:r>
          </a:p>
          <a:p>
            <a:pPr algn="ctr">
              <a:lnSpc>
                <a:spcPct val="85000"/>
              </a:lnSpc>
            </a:pPr>
            <a:r>
              <a:rPr lang="ru-RU" sz="1600" b="1" i="1" u="sng">
                <a:solidFill>
                  <a:schemeClr val="accent2"/>
                </a:solidFill>
              </a:rPr>
              <a:t>ВИАМ, ИМЕТ</a:t>
            </a:r>
            <a:r>
              <a:rPr lang="en-US" sz="1600" b="1" i="1" u="sng">
                <a:solidFill>
                  <a:schemeClr val="accent2"/>
                </a:solidFill>
              </a:rPr>
              <a:t> </a:t>
            </a:r>
            <a:r>
              <a:rPr lang="ru-RU" sz="1600" b="1" i="1" u="sng">
                <a:solidFill>
                  <a:schemeClr val="accent2"/>
                </a:solidFill>
              </a:rPr>
              <a:t>им. Байкова РАН и ОАО «Нормаль»</a:t>
            </a:r>
            <a:endParaRPr lang="ru-RU" sz="1600"/>
          </a:p>
        </p:txBody>
      </p:sp>
      <p:graphicFrame>
        <p:nvGraphicFramePr>
          <p:cNvPr id="51218" name="Group 18"/>
          <p:cNvGraphicFramePr>
            <a:graphicFrameLocks noGrp="1"/>
          </p:cNvGraphicFramePr>
          <p:nvPr/>
        </p:nvGraphicFramePr>
        <p:xfrm>
          <a:off x="250825" y="1887538"/>
          <a:ext cx="5006975" cy="1542415"/>
        </p:xfrm>
        <a:graphic>
          <a:graphicData uri="http://schemas.openxmlformats.org/drawingml/2006/table">
            <a:tbl>
              <a:tblPr/>
              <a:tblGrid>
                <a:gridCol w="981075"/>
                <a:gridCol w="896938"/>
                <a:gridCol w="1017587"/>
                <a:gridCol w="2111375"/>
              </a:tblGrid>
              <a:tr h="604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</a:t>
                      </a:r>
                      <a:r>
                        <a:rPr kumimoji="0" lang="ru-RU" sz="20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В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</a:t>
                      </a:r>
                      <a:r>
                        <a:rPr kumimoji="0" lang="ru-RU" sz="20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0,2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</a:t>
                      </a:r>
                      <a:r>
                        <a:rPr kumimoji="0" lang="ru-RU" sz="20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ср</a:t>
                      </a:r>
                      <a:endParaRPr kumimoji="0" lang="en-US" sz="2000" b="1" i="0" u="none" strike="noStrike" cap="none" normalizeH="0" baseline="-3000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</a:t>
                      </a:r>
                      <a:r>
                        <a:rPr kumimoji="0" lang="ru-RU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-1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(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N=10</a:t>
                      </a:r>
                      <a:r>
                        <a:rPr kumimoji="0" lang="en-U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7 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цикл)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325438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</a:rPr>
                        <a:t>M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</a:rPr>
                        <a:t>Па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36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1400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4F2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1200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4F2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</a:rPr>
                        <a:t>950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4F2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730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4F2FA"/>
                    </a:solidFill>
                  </a:tcPr>
                </a:tc>
              </a:tr>
            </a:tbl>
          </a:graphicData>
        </a:graphic>
      </p:graphicFrame>
      <p:sp>
        <p:nvSpPr>
          <p:cNvPr id="51240" name="Text Box 40"/>
          <p:cNvSpPr txBox="1">
            <a:spLocks noChangeArrowheads="1"/>
          </p:cNvSpPr>
          <p:nvPr/>
        </p:nvSpPr>
        <p:spPr bwMode="auto">
          <a:xfrm>
            <a:off x="765175" y="1524000"/>
            <a:ext cx="36718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b="1" i="1">
                <a:solidFill>
                  <a:srgbClr val="990033"/>
                </a:solidFill>
              </a:rPr>
              <a:t>Механические свойства стали</a:t>
            </a:r>
          </a:p>
        </p:txBody>
      </p:sp>
      <p:graphicFrame>
        <p:nvGraphicFramePr>
          <p:cNvPr id="51241" name="Group 41"/>
          <p:cNvGraphicFramePr>
            <a:graphicFrameLocks noGrp="1"/>
          </p:cNvGraphicFramePr>
          <p:nvPr/>
        </p:nvGraphicFramePr>
        <p:xfrm>
          <a:off x="5891213" y="3719513"/>
          <a:ext cx="3024187" cy="1004889"/>
        </p:xfrm>
        <a:graphic>
          <a:graphicData uri="http://schemas.openxmlformats.org/drawingml/2006/table">
            <a:tbl>
              <a:tblPr/>
              <a:tblGrid>
                <a:gridCol w="1441450"/>
                <a:gridCol w="1582737"/>
              </a:tblGrid>
              <a:tr h="33496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Разрушающая нагрузка, кгс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На разрыв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FF4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На срез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FB1"/>
                    </a:solidFill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5500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FF4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4725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FB1"/>
                    </a:solidFill>
                  </a:tcPr>
                </a:tc>
              </a:tr>
            </a:tbl>
          </a:graphicData>
        </a:graphic>
      </p:graphicFrame>
      <p:sp>
        <p:nvSpPr>
          <p:cNvPr id="51254" name="Text Box 54"/>
          <p:cNvSpPr txBox="1">
            <a:spLocks noChangeArrowheads="1"/>
          </p:cNvSpPr>
          <p:nvPr/>
        </p:nvSpPr>
        <p:spPr bwMode="auto">
          <a:xfrm>
            <a:off x="6370638" y="3306763"/>
            <a:ext cx="208756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 b="1" i="1" u="sng">
                <a:solidFill>
                  <a:schemeClr val="accent2"/>
                </a:solidFill>
              </a:rPr>
              <a:t>Свойства болтов М8</a:t>
            </a:r>
            <a:endParaRPr lang="ru-RU" sz="1200"/>
          </a:p>
        </p:txBody>
      </p:sp>
      <p:pic>
        <p:nvPicPr>
          <p:cNvPr id="51255" name="Picture 55" descr="IMG_9335_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9" t="12350" r="8615" b="6203"/>
          <a:stretch>
            <a:fillRect/>
          </a:stretch>
        </p:blipFill>
        <p:spPr bwMode="auto">
          <a:xfrm>
            <a:off x="5651500" y="838200"/>
            <a:ext cx="3167063" cy="237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56" name="Text Box 56"/>
          <p:cNvSpPr txBox="1">
            <a:spLocks noChangeArrowheads="1"/>
          </p:cNvSpPr>
          <p:nvPr/>
        </p:nvSpPr>
        <p:spPr bwMode="auto">
          <a:xfrm>
            <a:off x="533400" y="1295400"/>
            <a:ext cx="4679950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sz="1300" b="1">
                <a:solidFill>
                  <a:srgbClr val="003399"/>
                </a:solidFill>
              </a:rPr>
              <a:t>Особенность легирования С</a:t>
            </a:r>
            <a:r>
              <a:rPr lang="ru-RU" sz="1300" b="1" baseline="-25000">
                <a:solidFill>
                  <a:srgbClr val="003399"/>
                </a:solidFill>
              </a:rPr>
              <a:t>мин </a:t>
            </a:r>
            <a:r>
              <a:rPr lang="ru-RU" sz="1300" b="1">
                <a:solidFill>
                  <a:srgbClr val="003399"/>
                </a:solidFill>
              </a:rPr>
              <a:t>=0,05%+</a:t>
            </a:r>
            <a:r>
              <a:rPr lang="en-US" sz="1300" b="1">
                <a:solidFill>
                  <a:srgbClr val="003399"/>
                </a:solidFill>
              </a:rPr>
              <a:t>N=0,13%</a:t>
            </a:r>
            <a:endParaRPr lang="ru-RU" sz="1300" b="1">
              <a:solidFill>
                <a:srgbClr val="003399"/>
              </a:solidFill>
            </a:endParaRPr>
          </a:p>
        </p:txBody>
      </p:sp>
      <p:sp>
        <p:nvSpPr>
          <p:cNvPr id="51257" name="Text Box 57"/>
          <p:cNvSpPr txBox="1">
            <a:spLocks noChangeArrowheads="1"/>
          </p:cNvSpPr>
          <p:nvPr/>
        </p:nvSpPr>
        <p:spPr bwMode="auto">
          <a:xfrm>
            <a:off x="69850" y="3570288"/>
            <a:ext cx="5721350" cy="1916112"/>
          </a:xfrm>
          <a:prstGeom prst="rect">
            <a:avLst/>
          </a:prstGeom>
          <a:solidFill>
            <a:srgbClr val="FF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 sz="800" b="1">
              <a:solidFill>
                <a:srgbClr val="FF3300"/>
              </a:solidFill>
            </a:endParaRPr>
          </a:p>
          <a:p>
            <a:r>
              <a:rPr lang="ru-RU" sz="1400" b="1">
                <a:solidFill>
                  <a:srgbClr val="FF3300"/>
                </a:solidFill>
              </a:rPr>
              <a:t>ПРЕИМУЩЕСТВА:</a:t>
            </a:r>
          </a:p>
          <a:p>
            <a:pPr algn="ctr"/>
            <a:r>
              <a:rPr lang="ru-RU" sz="1400" b="1">
                <a:solidFill>
                  <a:srgbClr val="003399"/>
                </a:solidFill>
              </a:rPr>
              <a:t> - </a:t>
            </a:r>
            <a:r>
              <a:rPr lang="ru-RU" sz="1400" b="1">
                <a:solidFill>
                  <a:srgbClr val="000066"/>
                </a:solidFill>
              </a:rPr>
              <a:t>отсутствие в составе дорогостоящих компонентов (Мо, Со)</a:t>
            </a:r>
          </a:p>
          <a:p>
            <a:pPr algn="ctr"/>
            <a:r>
              <a:rPr lang="ru-RU" sz="1400" b="1">
                <a:solidFill>
                  <a:srgbClr val="000066"/>
                </a:solidFill>
              </a:rPr>
              <a:t>- повышенная в 1,3-1,5 раза прочность по сравнению с </a:t>
            </a:r>
          </a:p>
          <a:p>
            <a:pPr algn="ctr"/>
            <a:r>
              <a:rPr lang="ru-RU" sz="1400" b="1">
                <a:solidFill>
                  <a:srgbClr val="000066"/>
                </a:solidFill>
              </a:rPr>
              <a:t>  серийными сталями для крепежа,  обеспечивающая </a:t>
            </a:r>
            <a:r>
              <a:rPr lang="ru-RU" sz="1400" b="1" i="1">
                <a:solidFill>
                  <a:srgbClr val="FF0000"/>
                </a:solidFill>
              </a:rPr>
              <a:t>надежную работу болтов с перекосом до 8</a:t>
            </a:r>
            <a:r>
              <a:rPr lang="en-US" sz="1400" b="1" i="1">
                <a:solidFill>
                  <a:srgbClr val="FF0000"/>
                </a:solidFill>
              </a:rPr>
              <a:t>°</a:t>
            </a:r>
          </a:p>
          <a:p>
            <a:pPr algn="ctr"/>
            <a:r>
              <a:rPr lang="ru-RU" sz="1400" b="1">
                <a:solidFill>
                  <a:srgbClr val="000066"/>
                </a:solidFill>
              </a:rPr>
              <a:t> - высокая технологическая пластичность, обеспечивающая холодную высадку крепежа</a:t>
            </a:r>
            <a:r>
              <a:rPr lang="ru-RU" sz="1400" b="1" i="1">
                <a:solidFill>
                  <a:srgbClr val="FF0000"/>
                </a:solidFill>
              </a:rPr>
              <a:t> со степенью деформации 70%</a:t>
            </a:r>
          </a:p>
          <a:p>
            <a:pPr algn="ctr"/>
            <a:endParaRPr lang="ru-RU" sz="1400" b="1">
              <a:solidFill>
                <a:srgbClr val="003399"/>
              </a:solidFill>
            </a:endParaRPr>
          </a:p>
        </p:txBody>
      </p:sp>
      <p:sp>
        <p:nvSpPr>
          <p:cNvPr id="51258" name="AutoShape 58"/>
          <p:cNvSpPr>
            <a:spLocks noChangeArrowheads="1"/>
          </p:cNvSpPr>
          <p:nvPr/>
        </p:nvSpPr>
        <p:spPr bwMode="auto">
          <a:xfrm>
            <a:off x="7910513" y="76200"/>
            <a:ext cx="1162050" cy="423863"/>
          </a:xfrm>
          <a:prstGeom prst="flowChartAlternateProcess">
            <a:avLst/>
          </a:prstGeom>
          <a:solidFill>
            <a:schemeClr val="accent2"/>
          </a:solidFill>
          <a:ln w="19050">
            <a:solidFill>
              <a:srgbClr val="FFFFC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259" name="Rectangle 59"/>
          <p:cNvSpPr>
            <a:spLocks noChangeArrowheads="1"/>
          </p:cNvSpPr>
          <p:nvPr/>
        </p:nvSpPr>
        <p:spPr bwMode="auto">
          <a:xfrm>
            <a:off x="7931150" y="38100"/>
            <a:ext cx="113030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85000"/>
              </a:lnSpc>
            </a:pPr>
            <a:r>
              <a:rPr lang="ru-RU" sz="1100" b="1">
                <a:solidFill>
                  <a:srgbClr val="FFFFC9"/>
                </a:solidFill>
              </a:rPr>
              <a:t>ИМЕТ РАН</a:t>
            </a:r>
          </a:p>
          <a:p>
            <a:pPr algn="ctr">
              <a:lnSpc>
                <a:spcPct val="85000"/>
              </a:lnSpc>
            </a:pPr>
            <a:r>
              <a:rPr lang="ru-RU" sz="1100">
                <a:solidFill>
                  <a:srgbClr val="FFFFC9"/>
                </a:solidFill>
              </a:rPr>
              <a:t>им. А.А.Байкова</a:t>
            </a:r>
          </a:p>
        </p:txBody>
      </p:sp>
      <p:pic>
        <p:nvPicPr>
          <p:cNvPr id="51260" name="Picture 3" descr="ВИАМ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1438"/>
            <a:ext cx="129698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1" name="Rectangle 89"/>
          <p:cNvSpPr>
            <a:spLocks noChangeArrowheads="1"/>
          </p:cNvSpPr>
          <p:nvPr/>
        </p:nvSpPr>
        <p:spPr bwMode="auto">
          <a:xfrm>
            <a:off x="2133600" y="5530850"/>
            <a:ext cx="4800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rgbClr val="CC0000"/>
                </a:solidFill>
              </a:rPr>
              <a:t>ЗАДАЧИ ДЛЯ ПЕРСПЕКТИВНОЙ ТЕХНИКИ</a:t>
            </a:r>
            <a:endParaRPr lang="ru-RU" sz="1600" b="1">
              <a:solidFill>
                <a:srgbClr val="990033"/>
              </a:solidFill>
            </a:endParaRPr>
          </a:p>
        </p:txBody>
      </p:sp>
      <p:sp>
        <p:nvSpPr>
          <p:cNvPr id="51262" name="Rectangle 58"/>
          <p:cNvSpPr>
            <a:spLocks noChangeArrowheads="1"/>
          </p:cNvSpPr>
          <p:nvPr/>
        </p:nvSpPr>
        <p:spPr bwMode="auto">
          <a:xfrm>
            <a:off x="228600" y="5972175"/>
            <a:ext cx="8686800" cy="809625"/>
          </a:xfrm>
          <a:prstGeom prst="rect">
            <a:avLst/>
          </a:prstGeom>
          <a:solidFill>
            <a:srgbClr val="FFCC99"/>
          </a:solidFill>
          <a:ln w="57150" cmpd="thickThin">
            <a:solidFill>
              <a:srgbClr val="800000"/>
            </a:solidFill>
            <a:miter lim="800000"/>
            <a:headEnd/>
            <a:tailEnd/>
          </a:ln>
        </p:spPr>
        <p:txBody>
          <a:bodyPr lIns="18000" tIns="18000" rIns="18000" bIns="18000" anchor="ctr" anchorCtr="1"/>
          <a:lstStyle/>
          <a:p>
            <a:pPr algn="ctr"/>
            <a:r>
              <a:rPr lang="ru-RU" sz="1400"/>
              <a:t>Разработка нормативной документации на высадной крепеж и технологии изготовления (выплавка деформация, термическая обработка) прутков и профилей из коррозионностойкой азотосодержащей стали 05Х16Н5ФБ</a:t>
            </a:r>
          </a:p>
        </p:txBody>
      </p:sp>
    </p:spTree>
    <p:extLst>
      <p:ext uri="{BB962C8B-B14F-4D97-AF65-F5344CB8AC3E}">
        <p14:creationId xmlns:p14="http://schemas.microsoft.com/office/powerpoint/2010/main" val="39220094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91580" y="1988840"/>
            <a:ext cx="7560840" cy="3731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spcAft>
                <a:spcPct val="10000"/>
              </a:spcAft>
            </a:pPr>
            <a:r>
              <a:rPr lang="ru-RU" sz="2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Задачи:</a:t>
            </a:r>
          </a:p>
          <a:p>
            <a:pPr algn="ctr">
              <a:lnSpc>
                <a:spcPct val="85000"/>
              </a:lnSpc>
              <a:spcBef>
                <a:spcPct val="20000"/>
              </a:spcBef>
              <a:spcAft>
                <a:spcPts val="600"/>
              </a:spcAft>
              <a:buFontTx/>
              <a:buChar char="•"/>
            </a:pPr>
            <a:r>
              <a:rPr lang="ru-RU" sz="2000" b="1" dirty="0">
                <a:solidFill>
                  <a:srgbClr val="0066CC"/>
                </a:solidFill>
              </a:rPr>
              <a:t> Создание высокочистых алюминиевых сплавов </a:t>
            </a:r>
            <a:r>
              <a:rPr lang="en-US" sz="2000" b="1" dirty="0">
                <a:solidFill>
                  <a:srgbClr val="0066CC"/>
                </a:solidFill>
              </a:rPr>
              <a:t>c </a:t>
            </a:r>
            <a:r>
              <a:rPr lang="ru-RU" sz="2000" b="1" dirty="0">
                <a:solidFill>
                  <a:srgbClr val="0066CC"/>
                </a:solidFill>
              </a:rPr>
              <a:t>минимальным содержанием примесей </a:t>
            </a:r>
            <a:r>
              <a:rPr lang="ru-RU" sz="2000" b="1" dirty="0">
                <a:solidFill>
                  <a:srgbClr val="0066CC"/>
                </a:solidFill>
                <a:sym typeface="Symbol" pitchFamily="18" charset="2"/>
              </a:rPr>
              <a:t></a:t>
            </a:r>
            <a:br>
              <a:rPr lang="ru-RU" sz="2000" b="1" dirty="0">
                <a:solidFill>
                  <a:srgbClr val="0066CC"/>
                </a:solidFill>
                <a:sym typeface="Symbol" pitchFamily="18" charset="2"/>
              </a:rPr>
            </a:br>
            <a:r>
              <a:rPr lang="en-US" sz="2000" b="1" dirty="0" err="1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Fe</a:t>
            </a:r>
            <a:r>
              <a:rPr lang="en-US" sz="2000" dirty="0" err="1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+</a:t>
            </a:r>
            <a:r>
              <a:rPr lang="en-US" sz="2000" b="1" dirty="0" err="1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Si</a:t>
            </a:r>
            <a:r>
              <a:rPr lang="ru-RU" sz="20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</a:t>
            </a:r>
            <a:r>
              <a:rPr lang="en-US" sz="20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</a:t>
            </a:r>
            <a:r>
              <a:rPr lang="ru-RU" sz="20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</a:t>
            </a:r>
            <a:r>
              <a:rPr lang="en-US" sz="20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0,05% (</a:t>
            </a:r>
            <a:r>
              <a:rPr lang="ru-RU" sz="20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по массе</a:t>
            </a:r>
            <a:r>
              <a:rPr lang="en-US" sz="20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)</a:t>
            </a:r>
            <a:endParaRPr lang="en-US" sz="2000" b="1" dirty="0">
              <a:solidFill>
                <a:srgbClr val="0066CC"/>
              </a:solidFill>
              <a:effectLst>
                <a:outerShdw blurRad="38100" dist="38100" dir="2700000" algn="tl">
                  <a:srgbClr val="000000"/>
                </a:outerShdw>
              </a:effectLst>
              <a:sym typeface="Symbol" pitchFamily="18" charset="2"/>
            </a:endParaRPr>
          </a:p>
          <a:p>
            <a:pPr algn="ctr">
              <a:lnSpc>
                <a:spcPct val="85000"/>
              </a:lnSpc>
              <a:spcAft>
                <a:spcPts val="600"/>
              </a:spcAft>
              <a:buFontTx/>
              <a:buChar char="•"/>
            </a:pPr>
            <a:r>
              <a:rPr lang="ru-RU" sz="2000" b="1" dirty="0">
                <a:solidFill>
                  <a:srgbClr val="0066CC"/>
                </a:solidFill>
              </a:rPr>
              <a:t> Создание самозакаливающихся алюминиевых сплавов для получения сварных соединений с высокой прочностью</a:t>
            </a:r>
            <a:r>
              <a:rPr lang="ru-RU" sz="2000" b="1" dirty="0">
                <a:solidFill>
                  <a:srgbClr val="000066"/>
                </a:solidFill>
              </a:rPr>
              <a:t> </a:t>
            </a:r>
            <a:r>
              <a:rPr lang="ru-RU" sz="20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ru-RU" sz="20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</a:t>
            </a:r>
            <a:r>
              <a:rPr lang="ru-RU" sz="2000" b="1" baseline="-25000" dirty="0" err="1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в</a:t>
            </a:r>
            <a:r>
              <a:rPr lang="ru-RU" sz="2000" b="1" baseline="30000" dirty="0" err="1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св</a:t>
            </a:r>
            <a:r>
              <a:rPr lang="ru-RU" sz="2000" b="1" baseline="30000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. </a:t>
            </a:r>
            <a:r>
              <a:rPr lang="ru-RU" sz="2000" b="1" baseline="30000" dirty="0" err="1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соед</a:t>
            </a:r>
            <a:r>
              <a:rPr lang="ru-RU" sz="2000" b="1" baseline="30000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.</a:t>
            </a:r>
            <a:r>
              <a:rPr lang="ru-RU" sz="20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/</a:t>
            </a:r>
            <a:r>
              <a:rPr lang="ru-RU" sz="2000" b="1" baseline="-25000" dirty="0" err="1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в</a:t>
            </a:r>
            <a:r>
              <a:rPr lang="ru-RU" sz="2000" b="1" baseline="30000" dirty="0" err="1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осн</a:t>
            </a:r>
            <a:r>
              <a:rPr lang="ru-RU" sz="2000" b="1" baseline="30000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. </a:t>
            </a:r>
            <a:r>
              <a:rPr lang="ru-RU" sz="2000" b="1" baseline="30000" dirty="0" err="1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Ме</a:t>
            </a:r>
            <a:r>
              <a:rPr lang="ru-RU" sz="2000" dirty="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 </a:t>
            </a:r>
            <a:r>
              <a:rPr lang="ru-RU" sz="20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 0,95)</a:t>
            </a:r>
            <a:endParaRPr lang="ru-RU" sz="2000" b="1" dirty="0">
              <a:solidFill>
                <a:srgbClr val="0066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lnSpc>
                <a:spcPct val="85000"/>
              </a:lnSpc>
              <a:spcBef>
                <a:spcPct val="20000"/>
              </a:spcBef>
              <a:spcAft>
                <a:spcPts val="1000"/>
              </a:spcAft>
              <a:buFontTx/>
              <a:buChar char="•"/>
            </a:pPr>
            <a:r>
              <a:rPr lang="ru-RU" sz="2000" b="1" dirty="0">
                <a:solidFill>
                  <a:srgbClr val="000066"/>
                </a:solidFill>
              </a:rPr>
              <a:t> Создание нового поколения свариваемых алюминий-литиевых сплавов с повышенной</a:t>
            </a:r>
            <a:r>
              <a:rPr lang="ru-RU" sz="2000" b="1" dirty="0">
                <a:solidFill>
                  <a:srgbClr val="0066CC"/>
                </a:solidFill>
              </a:rPr>
              <a:t> </a:t>
            </a:r>
            <a:r>
              <a:rPr lang="ru-RU" sz="20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до 70 </a:t>
            </a:r>
            <a:r>
              <a:rPr lang="ru-RU" sz="2000" b="1" dirty="0" err="1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МПа</a:t>
            </a:r>
            <a:r>
              <a:rPr lang="ru-RU" sz="2000" b="1" dirty="0" err="1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м</a:t>
            </a:r>
            <a:r>
              <a:rPr lang="ru-RU" sz="2000" b="1" dirty="0">
                <a:solidFill>
                  <a:srgbClr val="0066CC"/>
                </a:solidFill>
              </a:rPr>
              <a:t> </a:t>
            </a:r>
            <a:r>
              <a:rPr lang="ru-RU" sz="2000" b="1" dirty="0">
                <a:solidFill>
                  <a:srgbClr val="000066"/>
                </a:solidFill>
              </a:rPr>
              <a:t>вязкостью разрушения</a:t>
            </a:r>
          </a:p>
          <a:p>
            <a:pPr algn="ctr">
              <a:lnSpc>
                <a:spcPct val="85000"/>
              </a:lnSpc>
              <a:spcBef>
                <a:spcPct val="20000"/>
              </a:spcBef>
              <a:spcAft>
                <a:spcPts val="1000"/>
              </a:spcAft>
              <a:buFontTx/>
              <a:buChar char="•"/>
            </a:pPr>
            <a:r>
              <a:rPr lang="ru-RU" sz="2000" b="1" dirty="0">
                <a:solidFill>
                  <a:srgbClr val="000066"/>
                </a:solidFill>
              </a:rPr>
              <a:t> Создание алюминиевых материалов, упрочненных керамическими </a:t>
            </a:r>
            <a:r>
              <a:rPr lang="ru-RU" sz="2000" b="1" dirty="0" err="1">
                <a:solidFill>
                  <a:srgbClr val="000066"/>
                </a:solidFill>
              </a:rPr>
              <a:t>наночастицами</a:t>
            </a:r>
            <a:r>
              <a:rPr lang="ru-RU" sz="2000" b="1" dirty="0">
                <a:solidFill>
                  <a:srgbClr val="000066"/>
                </a:solidFill>
              </a:rPr>
              <a:t>, обеспечивающих повышение прочности до </a:t>
            </a:r>
            <a:r>
              <a:rPr lang="ru-RU" sz="20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1000 МПа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404664"/>
            <a:ext cx="7776864" cy="1350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Высокопрочные свариваемые алюминиевые и алюминий-литиевые сплавы 	пониженной плотности с повышенной вязкостью разрушения </a:t>
            </a:r>
            <a:endParaRPr lang="ru-RU" sz="2400" b="1" dirty="0" smtClean="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lnSpc>
                <a:spcPct val="85000"/>
              </a:lnSpc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лаб. 34)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85410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1828800" y="-28575"/>
            <a:ext cx="61722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85000"/>
              </a:lnSpc>
            </a:pPr>
            <a:r>
              <a:rPr lang="ru-RU" sz="2000" b="1" i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Обшивочные листы из высокоресурсных сплавов системы </a:t>
            </a:r>
            <a:r>
              <a:rPr lang="en-US" sz="2000" b="1" i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Al-Cu-Mg</a:t>
            </a:r>
            <a:endParaRPr lang="ru-RU" sz="2000" b="1" i="1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171" name="Text Box 51"/>
          <p:cNvSpPr txBox="1">
            <a:spLocks noChangeArrowheads="1"/>
          </p:cNvSpPr>
          <p:nvPr/>
        </p:nvSpPr>
        <p:spPr bwMode="auto">
          <a:xfrm>
            <a:off x="7583488" y="1354138"/>
            <a:ext cx="276225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300" i="1">
                <a:solidFill>
                  <a:schemeClr val="bg1"/>
                </a:solidFill>
              </a:rPr>
              <a:t>a</a:t>
            </a:r>
            <a:endParaRPr lang="ru-RU" sz="1300" i="1">
              <a:solidFill>
                <a:schemeClr val="bg1"/>
              </a:solidFill>
            </a:endParaRPr>
          </a:p>
        </p:txBody>
      </p:sp>
      <p:graphicFrame>
        <p:nvGraphicFramePr>
          <p:cNvPr id="7362" name="Group 194"/>
          <p:cNvGraphicFramePr>
            <a:graphicFrameLocks noGrp="1"/>
          </p:cNvGraphicFramePr>
          <p:nvPr/>
        </p:nvGraphicFramePr>
        <p:xfrm>
          <a:off x="457200" y="839788"/>
          <a:ext cx="6324600" cy="2061274"/>
        </p:xfrm>
        <a:graphic>
          <a:graphicData uri="http://schemas.openxmlformats.org/drawingml/2006/table">
            <a:tbl>
              <a:tblPr/>
              <a:tblGrid>
                <a:gridCol w="762000"/>
                <a:gridCol w="806450"/>
                <a:gridCol w="869950"/>
                <a:gridCol w="695325"/>
                <a:gridCol w="1133475"/>
                <a:gridCol w="990600"/>
                <a:gridCol w="1066800"/>
              </a:tblGrid>
              <a:tr h="24923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Сплав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Направ-ление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Характеристика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509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</a:t>
                      </a:r>
                      <a:r>
                        <a:rPr kumimoji="0" lang="ru-RU" sz="12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в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 МПа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</a:t>
                      </a:r>
                      <a:r>
                        <a:rPr kumimoji="0" lang="ru-RU" sz="12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0,2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, МПа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СРТУ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, 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мм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/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кцикл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(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К=31 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МПа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м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)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К</a:t>
                      </a:r>
                      <a:r>
                        <a:rPr kumimoji="0" lang="ru-RU" sz="12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с</a:t>
                      </a:r>
                      <a:r>
                        <a:rPr kumimoji="0" lang="ru-RU" sz="12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у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, МПа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м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sym typeface="Symbol" pitchFamily="18" charset="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(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W</a:t>
                      </a:r>
                      <a:r>
                        <a:rPr kumimoji="0" lang="ru-RU" sz="12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.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=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760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 мм)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МЦУ (N</a:t>
                      </a:r>
                      <a:r>
                        <a:rPr kumimoji="0" lang="ru-RU" sz="12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ср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), кциклы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1163АТ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>
                        <a:alpha val="50195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П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³"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420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³"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275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2,0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127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>
                        <a:alpha val="50195"/>
                      </a:srgbClr>
                    </a:solidFill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Alclad 2524T3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 (США)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>
                        <a:alpha val="50195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 420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 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275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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3,0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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120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>
                        <a:alpha val="50195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7225" name="Picture 5" descr="Для прозраче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105727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27" name="Picture 59" descr="RRJ - копи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638" y="1905000"/>
            <a:ext cx="1655762" cy="115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28" name="Picture 60" descr="Ту-2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463" y="762000"/>
            <a:ext cx="1658937" cy="111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31" name="Text Box 63"/>
          <p:cNvSpPr txBox="1">
            <a:spLocks noChangeArrowheads="1"/>
          </p:cNvSpPr>
          <p:nvPr/>
        </p:nvSpPr>
        <p:spPr bwMode="auto">
          <a:xfrm>
            <a:off x="8694738" y="1600200"/>
            <a:ext cx="144462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>
                <a:solidFill>
                  <a:schemeClr val="bg1"/>
                </a:solidFill>
              </a:rPr>
              <a:t>а</a:t>
            </a:r>
          </a:p>
        </p:txBody>
      </p:sp>
      <p:sp>
        <p:nvSpPr>
          <p:cNvPr id="7232" name="Text Box 64"/>
          <p:cNvSpPr txBox="1">
            <a:spLocks noChangeArrowheads="1"/>
          </p:cNvSpPr>
          <p:nvPr/>
        </p:nvSpPr>
        <p:spPr bwMode="auto">
          <a:xfrm>
            <a:off x="8610600" y="3657600"/>
            <a:ext cx="14446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>
                <a:solidFill>
                  <a:schemeClr val="bg1"/>
                </a:solidFill>
              </a:rPr>
              <a:t>б</a:t>
            </a:r>
          </a:p>
        </p:txBody>
      </p:sp>
      <p:sp>
        <p:nvSpPr>
          <p:cNvPr id="7233" name="Text Box 65"/>
          <p:cNvSpPr txBox="1">
            <a:spLocks noChangeArrowheads="1"/>
          </p:cNvSpPr>
          <p:nvPr/>
        </p:nvSpPr>
        <p:spPr bwMode="auto">
          <a:xfrm>
            <a:off x="8686800" y="2743200"/>
            <a:ext cx="14446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>
                <a:solidFill>
                  <a:schemeClr val="bg1"/>
                </a:solidFill>
              </a:rPr>
              <a:t>б</a:t>
            </a:r>
          </a:p>
        </p:txBody>
      </p:sp>
      <p:sp>
        <p:nvSpPr>
          <p:cNvPr id="7243" name="Rectangle 58"/>
          <p:cNvSpPr>
            <a:spLocks noChangeArrowheads="1"/>
          </p:cNvSpPr>
          <p:nvPr/>
        </p:nvSpPr>
        <p:spPr bwMode="auto">
          <a:xfrm>
            <a:off x="7239000" y="3124200"/>
            <a:ext cx="1800225" cy="1079500"/>
          </a:xfrm>
          <a:prstGeom prst="rect">
            <a:avLst/>
          </a:prstGeom>
          <a:solidFill>
            <a:srgbClr val="CC0000"/>
          </a:solidFill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 lIns="18000" tIns="18000" rIns="18000" bIns="18000" anchor="ctr" anchorCtr="1"/>
          <a:lstStyle/>
          <a:p>
            <a:pPr algn="ctr"/>
            <a:r>
              <a:rPr lang="ru-RU" sz="1300">
                <a:solidFill>
                  <a:schemeClr val="bg1"/>
                </a:solidFill>
              </a:rPr>
              <a:t>Сплав 1163 применен в российских</a:t>
            </a:r>
            <a:r>
              <a:rPr lang="en-US" sz="1300">
                <a:solidFill>
                  <a:schemeClr val="bg1"/>
                </a:solidFill>
              </a:rPr>
              <a:t> </a:t>
            </a:r>
            <a:r>
              <a:rPr lang="ru-RU" sz="1300">
                <a:solidFill>
                  <a:schemeClr val="bg1"/>
                </a:solidFill>
              </a:rPr>
              <a:t>самолетах длительного ресурса </a:t>
            </a:r>
            <a:r>
              <a:rPr lang="ru-RU" sz="1300" b="1">
                <a:solidFill>
                  <a:schemeClr val="bg1"/>
                </a:solidFill>
              </a:rPr>
              <a:t>Ту-204</a:t>
            </a:r>
            <a:r>
              <a:rPr lang="en-US" sz="1300">
                <a:solidFill>
                  <a:schemeClr val="bg1"/>
                </a:solidFill>
              </a:rPr>
              <a:t> (</a:t>
            </a:r>
            <a:r>
              <a:rPr lang="ru-RU" sz="1300" i="1">
                <a:solidFill>
                  <a:schemeClr val="bg1"/>
                </a:solidFill>
              </a:rPr>
              <a:t>а</a:t>
            </a:r>
            <a:r>
              <a:rPr lang="en-US" sz="1300">
                <a:solidFill>
                  <a:schemeClr val="bg1"/>
                </a:solidFill>
              </a:rPr>
              <a:t>)</a:t>
            </a:r>
            <a:r>
              <a:rPr lang="ru-RU" sz="1300">
                <a:solidFill>
                  <a:schemeClr val="bg1"/>
                </a:solidFill>
              </a:rPr>
              <a:t>, </a:t>
            </a:r>
            <a:r>
              <a:rPr lang="en-US" sz="1300" b="1">
                <a:solidFill>
                  <a:schemeClr val="bg1"/>
                </a:solidFill>
              </a:rPr>
              <a:t>SSJ</a:t>
            </a:r>
            <a:r>
              <a:rPr lang="en-US" sz="1300">
                <a:solidFill>
                  <a:schemeClr val="bg1"/>
                </a:solidFill>
              </a:rPr>
              <a:t> (</a:t>
            </a:r>
            <a:r>
              <a:rPr lang="ru-RU" sz="1300" i="1">
                <a:solidFill>
                  <a:schemeClr val="bg1"/>
                </a:solidFill>
              </a:rPr>
              <a:t>б</a:t>
            </a:r>
            <a:r>
              <a:rPr lang="en-US" sz="1300">
                <a:solidFill>
                  <a:schemeClr val="bg1"/>
                </a:solidFill>
              </a:rPr>
              <a:t>)</a:t>
            </a:r>
            <a:endParaRPr lang="ru-RU" sz="1300">
              <a:solidFill>
                <a:schemeClr val="bg1"/>
              </a:solidFill>
            </a:endParaRPr>
          </a:p>
        </p:txBody>
      </p:sp>
      <p:sp>
        <p:nvSpPr>
          <p:cNvPr id="7245" name="Rectangle 58"/>
          <p:cNvSpPr>
            <a:spLocks noChangeArrowheads="1"/>
          </p:cNvSpPr>
          <p:nvPr/>
        </p:nvSpPr>
        <p:spPr bwMode="auto">
          <a:xfrm>
            <a:off x="3352800" y="3505200"/>
            <a:ext cx="3581400" cy="1800225"/>
          </a:xfrm>
          <a:prstGeom prst="rect">
            <a:avLst/>
          </a:prstGeom>
          <a:noFill/>
          <a:ln w="57150" cmpd="thickThin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</a:extLst>
        </p:spPr>
        <p:txBody>
          <a:bodyPr lIns="18000" tIns="18000" rIns="18000" bIns="18000" anchor="ctr" anchorCtr="1"/>
          <a:lstStyle/>
          <a:p>
            <a:pPr algn="ctr"/>
            <a:r>
              <a:rPr lang="ru-RU" sz="1400"/>
              <a:t>Разработка нового высокоресурсного сплава</a:t>
            </a:r>
            <a:r>
              <a:rPr lang="en-US" sz="1400"/>
              <a:t> </a:t>
            </a:r>
            <a:r>
              <a:rPr lang="ru-RU" sz="1400" b="1">
                <a:solidFill>
                  <a:srgbClr val="CC0000"/>
                </a:solidFill>
              </a:rPr>
              <a:t>с улучшенными (до 20 %) характеристиками усталости и трещиностойкости:</a:t>
            </a:r>
          </a:p>
          <a:p>
            <a:pPr algn="ctr"/>
            <a:r>
              <a:rPr lang="en-US" sz="1400"/>
              <a:t>N</a:t>
            </a:r>
            <a:r>
              <a:rPr lang="ru-RU" sz="1400" baseline="-25000"/>
              <a:t>ср</a:t>
            </a:r>
            <a:r>
              <a:rPr lang="ru-RU" sz="1400"/>
              <a:t>=140 кцикл (</a:t>
            </a:r>
            <a:r>
              <a:rPr lang="ru-RU" sz="1400">
                <a:sym typeface="Symbol" pitchFamily="18" charset="2"/>
              </a:rPr>
              <a:t></a:t>
            </a:r>
            <a:r>
              <a:rPr lang="ru-RU" sz="1400" baseline="-25000"/>
              <a:t>мах</a:t>
            </a:r>
            <a:r>
              <a:rPr lang="ru-RU" sz="1400"/>
              <a:t> = 157 МПа, </a:t>
            </a:r>
            <a:r>
              <a:rPr lang="en-US" sz="1400"/>
              <a:t>K</a:t>
            </a:r>
            <a:r>
              <a:rPr lang="en-US" sz="1400" baseline="-25000"/>
              <a:t>t </a:t>
            </a:r>
            <a:r>
              <a:rPr lang="ru-RU" sz="1400"/>
              <a:t>= 2,6), </a:t>
            </a:r>
            <a:endParaRPr lang="en-US" sz="1400"/>
          </a:p>
          <a:p>
            <a:pPr algn="ctr"/>
            <a:r>
              <a:rPr lang="ru-RU" sz="1400"/>
              <a:t>K</a:t>
            </a:r>
            <a:r>
              <a:rPr lang="ru-RU" sz="1400" baseline="-25000"/>
              <a:t>c</a:t>
            </a:r>
            <a:r>
              <a:rPr lang="ru-RU" sz="1400" baseline="30000"/>
              <a:t>у</a:t>
            </a:r>
            <a:r>
              <a:rPr lang="ru-RU" sz="1400"/>
              <a:t> ≥ 115 МПа</a:t>
            </a:r>
            <a:r>
              <a:rPr lang="ru-RU" sz="1400">
                <a:sym typeface="Symbol" pitchFamily="18" charset="2"/>
              </a:rPr>
              <a:t></a:t>
            </a:r>
            <a:r>
              <a:rPr lang="ru-RU" sz="1400"/>
              <a:t>м (B = 400 мм)</a:t>
            </a:r>
          </a:p>
        </p:txBody>
      </p:sp>
      <p:sp>
        <p:nvSpPr>
          <p:cNvPr id="7246" name="Line 88"/>
          <p:cNvSpPr>
            <a:spLocks noChangeShapeType="1"/>
          </p:cNvSpPr>
          <p:nvPr/>
        </p:nvSpPr>
        <p:spPr bwMode="auto">
          <a:xfrm>
            <a:off x="1524000" y="685800"/>
            <a:ext cx="7172325" cy="0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247" name="Rectangle 89"/>
          <p:cNvSpPr>
            <a:spLocks noChangeArrowheads="1"/>
          </p:cNvSpPr>
          <p:nvPr/>
        </p:nvSpPr>
        <p:spPr bwMode="auto">
          <a:xfrm>
            <a:off x="533400" y="3048000"/>
            <a:ext cx="609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CC0000"/>
                </a:solidFill>
              </a:rPr>
              <a:t>ЗАДАЧИ ДЛЯ ПЕРСПЕКТИВНОЙ ТЕХНИКИ</a:t>
            </a:r>
            <a:endParaRPr lang="ru-RU" b="1">
              <a:solidFill>
                <a:srgbClr val="990033"/>
              </a:solidFill>
            </a:endParaRPr>
          </a:p>
        </p:txBody>
      </p:sp>
      <p:sp>
        <p:nvSpPr>
          <p:cNvPr id="7248" name="Rectangle 58"/>
          <p:cNvSpPr>
            <a:spLocks noChangeArrowheads="1"/>
          </p:cNvSpPr>
          <p:nvPr/>
        </p:nvSpPr>
        <p:spPr bwMode="auto">
          <a:xfrm>
            <a:off x="304800" y="3533775"/>
            <a:ext cx="2743200" cy="1800225"/>
          </a:xfrm>
          <a:prstGeom prst="rect">
            <a:avLst/>
          </a:prstGeom>
          <a:noFill/>
          <a:ln w="57150" cmpd="thickThin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</a:extLst>
        </p:spPr>
        <p:txBody>
          <a:bodyPr lIns="18000" tIns="18000" rIns="18000" bIns="18000" anchor="ctr" anchorCtr="1"/>
          <a:lstStyle/>
          <a:p>
            <a:pPr algn="ctr"/>
            <a:r>
              <a:rPr lang="ru-RU" sz="1400"/>
              <a:t>Разработка технологии изготовления обшивочных листов </a:t>
            </a:r>
            <a:r>
              <a:rPr lang="ru-RU" sz="1400" b="1">
                <a:solidFill>
                  <a:srgbClr val="CC0000"/>
                </a:solidFill>
              </a:rPr>
              <a:t>шириной более 2200 мм</a:t>
            </a:r>
            <a:r>
              <a:rPr lang="ru-RU" sz="1400"/>
              <a:t> из высокоресурсных сплавов системы </a:t>
            </a:r>
            <a:r>
              <a:rPr lang="en-US" sz="1400"/>
              <a:t>Al-Cu-Mg </a:t>
            </a:r>
            <a:r>
              <a:rPr lang="ru-RU" sz="1400"/>
              <a:t>для повышения весовой эффективности конструкции </a:t>
            </a:r>
          </a:p>
        </p:txBody>
      </p:sp>
      <p:sp>
        <p:nvSpPr>
          <p:cNvPr id="7249" name="Text Box 137"/>
          <p:cNvSpPr txBox="1">
            <a:spLocks noChangeArrowheads="1"/>
          </p:cNvSpPr>
          <p:nvPr/>
        </p:nvSpPr>
        <p:spPr bwMode="auto">
          <a:xfrm>
            <a:off x="304800" y="5486400"/>
            <a:ext cx="6708775" cy="1214438"/>
          </a:xfrm>
          <a:prstGeom prst="rect">
            <a:avLst/>
          </a:prstGeom>
          <a:solidFill>
            <a:srgbClr val="FFCC99">
              <a:alpha val="7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lnSpc>
                <a:spcPct val="70000"/>
              </a:lnSpc>
              <a:spcBef>
                <a:spcPct val="50000"/>
              </a:spcBef>
            </a:pPr>
            <a:r>
              <a:rPr lang="ru-RU" sz="1500" b="1">
                <a:solidFill>
                  <a:srgbClr val="CC0000"/>
                </a:solidFill>
                <a:latin typeface="Times New Roman" pitchFamily="18" charset="0"/>
              </a:rPr>
              <a:t>В рамках ФЦП «Развитие гражданской авиационной техники России на 2002 - 2010 годы и на период до 2015 года», предусмотрена реализация мероприятий НИР по</a:t>
            </a:r>
            <a:r>
              <a:rPr lang="ru-RU" sz="1500" b="1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ru-RU" sz="1500" b="1">
                <a:latin typeface="Times New Roman" pitchFamily="18" charset="0"/>
              </a:rPr>
              <a:t>разработке нового алюминиевого сплава на основе системы Al-Cu-Mg с повышенными на 10-25% характеристиками усталости, пластичности и трещиностойкости по сравнению с серийным сплавом 1163 и технологии получения на ОАО «СМК» и ОАО «КУМЗ» из него крупногабаритных катанных полуфабрикатов.</a:t>
            </a:r>
          </a:p>
        </p:txBody>
      </p:sp>
      <p:sp>
        <p:nvSpPr>
          <p:cNvPr id="7357" name="Rectangle 58"/>
          <p:cNvSpPr>
            <a:spLocks noChangeArrowheads="1"/>
          </p:cNvSpPr>
          <p:nvPr/>
        </p:nvSpPr>
        <p:spPr bwMode="auto">
          <a:xfrm>
            <a:off x="7239000" y="5638800"/>
            <a:ext cx="1800225" cy="1084263"/>
          </a:xfrm>
          <a:prstGeom prst="rect">
            <a:avLst/>
          </a:prstGeom>
          <a:solidFill>
            <a:srgbClr val="CC0000"/>
          </a:solidFill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 lIns="18000" tIns="18000" rIns="18000" bIns="18000" anchor="ctr" anchorCtr="1"/>
          <a:lstStyle/>
          <a:p>
            <a:pPr algn="ctr">
              <a:spcBef>
                <a:spcPct val="50000"/>
              </a:spcBef>
            </a:pPr>
            <a:r>
              <a:rPr lang="ru-RU" sz="1300">
                <a:solidFill>
                  <a:schemeClr val="bg1"/>
                </a:solidFill>
              </a:rPr>
              <a:t>Для самолета МС-21 необходимы обшивочные листы шириной 2200 мм и более</a:t>
            </a:r>
          </a:p>
        </p:txBody>
      </p:sp>
      <p:pic>
        <p:nvPicPr>
          <p:cNvPr id="7363" name="Picture 195" descr="pictu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438" y="4300538"/>
            <a:ext cx="1681162" cy="126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7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1143000" y="0"/>
            <a:ext cx="80010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ru-RU" sz="2000" b="1" i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Особопрочный алюминиевый сплав В96ц-3пч </a:t>
            </a:r>
          </a:p>
          <a:p>
            <a:pPr algn="ctr">
              <a:lnSpc>
                <a:spcPct val="90000"/>
              </a:lnSpc>
            </a:pPr>
            <a:r>
              <a:rPr lang="ru-RU" sz="2000" b="1" i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для верха крыла, лонжеронов и др. силовых элементов</a:t>
            </a:r>
            <a:r>
              <a:rPr lang="ru-RU" sz="2400"/>
              <a:t> </a:t>
            </a:r>
            <a:endParaRPr lang="ru-RU" sz="2400" i="1">
              <a:solidFill>
                <a:srgbClr val="22228B"/>
              </a:solidFill>
            </a:endParaRPr>
          </a:p>
        </p:txBody>
      </p:sp>
      <p:pic>
        <p:nvPicPr>
          <p:cNvPr id="9219" name="Picture 5" descr="Для прозраче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105727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9" descr="img0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910013"/>
            <a:ext cx="2590800" cy="172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32" name="Rectangle 58"/>
          <p:cNvSpPr>
            <a:spLocks noChangeArrowheads="1"/>
          </p:cNvSpPr>
          <p:nvPr/>
        </p:nvSpPr>
        <p:spPr bwMode="auto">
          <a:xfrm>
            <a:off x="2362200" y="762000"/>
            <a:ext cx="4343400" cy="336550"/>
          </a:xfrm>
          <a:prstGeom prst="rect">
            <a:avLst/>
          </a:prstGeom>
          <a:solidFill>
            <a:srgbClr val="CC0000"/>
          </a:solidFill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 lIns="18000" tIns="18000" rIns="18000" bIns="18000" anchor="ctr" anchorCtr="1"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</a:rPr>
              <a:t>Испытания ЦАГИ-ВИАМ. Плиты 25 мм</a:t>
            </a:r>
          </a:p>
        </p:txBody>
      </p:sp>
      <p:graphicFrame>
        <p:nvGraphicFramePr>
          <p:cNvPr id="9451" name="Group 235"/>
          <p:cNvGraphicFramePr>
            <a:graphicFrameLocks noGrp="1"/>
          </p:cNvGraphicFramePr>
          <p:nvPr/>
        </p:nvGraphicFramePr>
        <p:xfrm>
          <a:off x="228600" y="1149350"/>
          <a:ext cx="8686800" cy="1749425"/>
        </p:xfrm>
        <a:graphic>
          <a:graphicData uri="http://schemas.openxmlformats.org/drawingml/2006/table">
            <a:tbl>
              <a:tblPr/>
              <a:tblGrid>
                <a:gridCol w="1295400"/>
                <a:gridCol w="1295400"/>
                <a:gridCol w="990600"/>
                <a:gridCol w="990600"/>
                <a:gridCol w="914400"/>
                <a:gridCol w="1066800"/>
                <a:gridCol w="1168400"/>
                <a:gridCol w="965200"/>
              </a:tblGrid>
              <a:tr h="835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Сплав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Самолет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ea typeface="Times New Roman" pitchFamily="18" charset="0"/>
                          <a:cs typeface="Arial" pitchFamily="34" charset="0"/>
                          <a:sym typeface="Symbol" pitchFamily="18" charset="2"/>
                        </a:rPr>
                        <a:t></a:t>
                      </a:r>
                      <a:r>
                        <a:rPr kumimoji="0" lang="ru-RU" sz="14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В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ea typeface="Times New Roman" pitchFamily="18" charset="0"/>
                          <a:cs typeface="Arial" pitchFamily="34" charset="0"/>
                          <a:sym typeface="Symbol" pitchFamily="18" charset="2"/>
                        </a:rPr>
                        <a:t>,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ea typeface="Times New Roman" pitchFamily="18" charset="0"/>
                          <a:cs typeface="Arial" pitchFamily="34" charset="0"/>
                          <a:sym typeface="Symbol" pitchFamily="18" charset="2"/>
                        </a:rPr>
                        <a:t>МПа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ea typeface="Times New Roman" pitchFamily="18" charset="0"/>
                          <a:cs typeface="Arial" pitchFamily="34" charset="0"/>
                          <a:sym typeface="Symbol" pitchFamily="18" charset="2"/>
                        </a:rPr>
                        <a:t></a:t>
                      </a:r>
                      <a:r>
                        <a:rPr kumimoji="0" lang="ru-RU" sz="14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0,2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ea typeface="Times New Roman" pitchFamily="18" charset="0"/>
                          <a:cs typeface="Arial" pitchFamily="34" charset="0"/>
                          <a:sym typeface="Symbol" pitchFamily="18" charset="2"/>
                        </a:rPr>
                        <a:t>,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ea typeface="Times New Roman" pitchFamily="18" charset="0"/>
                          <a:cs typeface="Arial" pitchFamily="34" charset="0"/>
                          <a:sym typeface="Symbol" pitchFamily="18" charset="2"/>
                        </a:rPr>
                        <a:t>МПа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ea typeface="Times New Roman" pitchFamily="18" charset="0"/>
                          <a:cs typeface="Arial" pitchFamily="34" charset="0"/>
                          <a:sym typeface="Symbol" pitchFamily="18" charset="2"/>
                        </a:rPr>
                        <a:t></a:t>
                      </a:r>
                      <a:r>
                        <a:rPr kumimoji="0" lang="ru-RU" sz="14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5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ea typeface="Times New Roman" pitchFamily="18" charset="0"/>
                          <a:cs typeface="Arial" pitchFamily="34" charset="0"/>
                          <a:sym typeface="Symbol" pitchFamily="18" charset="2"/>
                        </a:rPr>
                        <a:t>,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ea typeface="Times New Roman" pitchFamily="18" charset="0"/>
                          <a:cs typeface="Arial" pitchFamily="34" charset="0"/>
                          <a:sym typeface="Symbol" pitchFamily="18" charset="2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МЦУ,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ea typeface="Times New Roman" pitchFamily="18" charset="0"/>
                          <a:cs typeface="Arial" pitchFamily="34" charset="0"/>
                        </a:rPr>
                        <a:t>кциклы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dl/dN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м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ea typeface="Times New Roman" pitchFamily="18" charset="0"/>
                          <a:cs typeface="Arial" pitchFamily="34" charset="0"/>
                        </a:rPr>
                        <a:t>/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ea typeface="Times New Roman" pitchFamily="18" charset="0"/>
                          <a:cs typeface="Arial" pitchFamily="34" charset="0"/>
                        </a:rPr>
                        <a:t>кцикл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К</a:t>
                      </a:r>
                      <a:r>
                        <a:rPr kumimoji="0" lang="ru-RU" sz="1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1С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МПа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ea typeface="Times New Roman" pitchFamily="18" charset="0"/>
                          <a:cs typeface="Arial" pitchFamily="34" charset="0"/>
                          <a:sym typeface="Symbol" pitchFamily="18" charset="2"/>
                        </a:rPr>
                        <a:t>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м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  <a:ea typeface="Times New Roman" pitchFamily="18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В96ц-3пчТ12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Ту-204СМ, 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Т-50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634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(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  <a:sym typeface="Symbol" pitchFamily="18" charset="2"/>
                        </a:rPr>
                        <a:t>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 615)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594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(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  <a:sym typeface="Symbol" pitchFamily="18" charset="2"/>
                        </a:rPr>
                        <a:t>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 590)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9,9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(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  <a:sym typeface="Symbol" pitchFamily="18" charset="2"/>
                        </a:rPr>
                        <a:t>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 8,0)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320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(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  <a:sym typeface="Symbol" pitchFamily="18" charset="2"/>
                        </a:rPr>
                        <a:t>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 25)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322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7055-Т7751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В-777, А-380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618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(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  <a:sym typeface="Symbol" pitchFamily="18" charset="2"/>
                        </a:rPr>
                        <a:t>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 615)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594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(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  <a:sym typeface="Symbol" pitchFamily="18" charset="2"/>
                        </a:rPr>
                        <a:t>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 590)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6,7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(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  <a:sym typeface="Symbol" pitchFamily="18" charset="2"/>
                        </a:rPr>
                        <a:t>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 7,0)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300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,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itchFamily="18" charset="2"/>
                        </a:rPr>
                        <a:t>5,0; К=25)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(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  <a:sym typeface="Symbol" pitchFamily="18" charset="2"/>
                        </a:rPr>
                        <a:t>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 24)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  <p:sp>
        <p:nvSpPr>
          <p:cNvPr id="9284" name="Rectangle 68"/>
          <p:cNvSpPr>
            <a:spLocks noChangeArrowheads="1"/>
          </p:cNvSpPr>
          <p:nvPr/>
        </p:nvSpPr>
        <p:spPr bwMode="auto">
          <a:xfrm>
            <a:off x="811213" y="2889250"/>
            <a:ext cx="47513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r>
              <a:rPr lang="ru-RU" sz="1200" b="1"/>
              <a:t>В скобках – гарантированные значения по стандартам</a:t>
            </a:r>
            <a:r>
              <a:rPr lang="ru-RU" b="1"/>
              <a:t> </a:t>
            </a:r>
          </a:p>
        </p:txBody>
      </p:sp>
      <p:sp>
        <p:nvSpPr>
          <p:cNvPr id="9287" name="Line 88"/>
          <p:cNvSpPr>
            <a:spLocks noChangeShapeType="1"/>
          </p:cNvSpPr>
          <p:nvPr/>
        </p:nvSpPr>
        <p:spPr bwMode="auto">
          <a:xfrm>
            <a:off x="1524000" y="685800"/>
            <a:ext cx="7172325" cy="0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89" name="Rectangle 89"/>
          <p:cNvSpPr>
            <a:spLocks noChangeArrowheads="1"/>
          </p:cNvSpPr>
          <p:nvPr/>
        </p:nvSpPr>
        <p:spPr bwMode="auto">
          <a:xfrm>
            <a:off x="685800" y="3214688"/>
            <a:ext cx="5181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CC0000"/>
                </a:solidFill>
              </a:rPr>
              <a:t>ЗАДАЧИ ДЛЯ ПЕРСПЕКТИВНОЙ ТЕХНИКИ</a:t>
            </a:r>
            <a:endParaRPr lang="ru-RU" b="1">
              <a:solidFill>
                <a:srgbClr val="990033"/>
              </a:solidFill>
            </a:endParaRPr>
          </a:p>
        </p:txBody>
      </p:sp>
      <p:sp>
        <p:nvSpPr>
          <p:cNvPr id="9326" name="Rectangle 58"/>
          <p:cNvSpPr>
            <a:spLocks noChangeArrowheads="1"/>
          </p:cNvSpPr>
          <p:nvPr/>
        </p:nvSpPr>
        <p:spPr bwMode="auto">
          <a:xfrm>
            <a:off x="3352800" y="3595688"/>
            <a:ext cx="2590800" cy="900112"/>
          </a:xfrm>
          <a:prstGeom prst="rect">
            <a:avLst/>
          </a:prstGeom>
          <a:noFill/>
          <a:ln w="57150" cmpd="thickThin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</a:extLst>
        </p:spPr>
        <p:txBody>
          <a:bodyPr lIns="18000" tIns="18000" rIns="18000" bIns="18000" anchor="ctr" anchorCtr="1"/>
          <a:lstStyle/>
          <a:p>
            <a:pPr algn="ctr"/>
            <a:r>
              <a:rPr lang="ru-RU" sz="1400"/>
              <a:t>Разработка технологии формообразования деталей из плит в режиме ползучести</a:t>
            </a:r>
          </a:p>
        </p:txBody>
      </p:sp>
      <p:sp>
        <p:nvSpPr>
          <p:cNvPr id="9327" name="Rectangle 58"/>
          <p:cNvSpPr>
            <a:spLocks noChangeArrowheads="1"/>
          </p:cNvSpPr>
          <p:nvPr/>
        </p:nvSpPr>
        <p:spPr bwMode="auto">
          <a:xfrm>
            <a:off x="533400" y="3609975"/>
            <a:ext cx="2590800" cy="900113"/>
          </a:xfrm>
          <a:prstGeom prst="rect">
            <a:avLst/>
          </a:prstGeom>
          <a:noFill/>
          <a:ln w="57150" cmpd="thickThin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</a:extLst>
        </p:spPr>
        <p:txBody>
          <a:bodyPr lIns="18000" tIns="18000" rIns="18000" bIns="18000" anchor="ctr" anchorCtr="1"/>
          <a:lstStyle/>
          <a:p>
            <a:pPr algn="ctr"/>
            <a:r>
              <a:rPr lang="ru-RU" sz="1400"/>
              <a:t>Разработка технологии изготовления длинномерных крыльевых плит длиной более 15 м</a:t>
            </a:r>
          </a:p>
        </p:txBody>
      </p:sp>
      <p:sp>
        <p:nvSpPr>
          <p:cNvPr id="9331" name="Rectangle 58"/>
          <p:cNvSpPr>
            <a:spLocks noChangeArrowheads="1"/>
          </p:cNvSpPr>
          <p:nvPr/>
        </p:nvSpPr>
        <p:spPr bwMode="auto">
          <a:xfrm>
            <a:off x="6400800" y="2971800"/>
            <a:ext cx="2362200" cy="885825"/>
          </a:xfrm>
          <a:prstGeom prst="rect">
            <a:avLst/>
          </a:prstGeom>
          <a:solidFill>
            <a:srgbClr val="CC0000"/>
          </a:solidFill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 lIns="18000" tIns="18000" rIns="18000" bIns="18000" anchor="ctr" anchorCtr="1">
            <a:spAutoFit/>
          </a:bodyPr>
          <a:lstStyle/>
          <a:p>
            <a:pPr algn="ctr"/>
            <a:r>
              <a:rPr lang="ru-RU" sz="1300">
                <a:solidFill>
                  <a:schemeClr val="bg1"/>
                </a:solidFill>
              </a:rPr>
              <a:t>Сплав 7055Т77 (США) аналог сплава В96ц-3 применен для обшивок верха крыла  </a:t>
            </a:r>
            <a:r>
              <a:rPr lang="en-US" sz="1300">
                <a:solidFill>
                  <a:schemeClr val="bg1"/>
                </a:solidFill>
              </a:rPr>
              <a:t>B-777</a:t>
            </a:r>
            <a:r>
              <a:rPr lang="ru-RU" sz="1300">
                <a:solidFill>
                  <a:schemeClr val="bg1"/>
                </a:solidFill>
              </a:rPr>
              <a:t> и А-380</a:t>
            </a:r>
          </a:p>
        </p:txBody>
      </p:sp>
      <p:sp>
        <p:nvSpPr>
          <p:cNvPr id="9332" name="Rectangle 58"/>
          <p:cNvSpPr>
            <a:spLocks noChangeArrowheads="1"/>
          </p:cNvSpPr>
          <p:nvPr/>
        </p:nvSpPr>
        <p:spPr bwMode="auto">
          <a:xfrm>
            <a:off x="533400" y="4648200"/>
            <a:ext cx="5410200" cy="900113"/>
          </a:xfrm>
          <a:prstGeom prst="rect">
            <a:avLst/>
          </a:prstGeom>
          <a:noFill/>
          <a:ln w="57150" cmpd="thickThin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</a:extLst>
        </p:spPr>
        <p:txBody>
          <a:bodyPr lIns="18000" tIns="18000" rIns="18000" bIns="18000" anchor="ctr" anchorCtr="1"/>
          <a:lstStyle/>
          <a:p>
            <a:pPr algn="ctr"/>
            <a:r>
              <a:rPr lang="ru-RU" sz="1400"/>
              <a:t>Разработка технологии изготовления  производстве прессованных полуфабрикатов (</a:t>
            </a:r>
            <a:r>
              <a:rPr lang="ru-RU" sz="1400">
                <a:sym typeface="Symbol" pitchFamily="18" charset="2"/>
              </a:rPr>
              <a:t></a:t>
            </a:r>
            <a:r>
              <a:rPr lang="ru-RU" sz="1400" baseline="-25000"/>
              <a:t>В</a:t>
            </a:r>
            <a:r>
              <a:rPr lang="ru-RU" sz="1400">
                <a:sym typeface="Symbol" pitchFamily="18" charset="2"/>
              </a:rPr>
              <a:t>  645МПа)</a:t>
            </a:r>
          </a:p>
          <a:p>
            <a:pPr algn="ctr"/>
            <a:r>
              <a:rPr lang="ru-RU" sz="1400">
                <a:sym typeface="Symbol" pitchFamily="18" charset="2"/>
              </a:rPr>
              <a:t>для лонжеронов и др. силовых элементов</a:t>
            </a:r>
          </a:p>
        </p:txBody>
      </p:sp>
      <p:sp>
        <p:nvSpPr>
          <p:cNvPr id="9333" name="Text Box 137"/>
          <p:cNvSpPr txBox="1">
            <a:spLocks noChangeArrowheads="1"/>
          </p:cNvSpPr>
          <p:nvPr/>
        </p:nvSpPr>
        <p:spPr bwMode="auto">
          <a:xfrm>
            <a:off x="533400" y="5819775"/>
            <a:ext cx="8305800" cy="733425"/>
          </a:xfrm>
          <a:prstGeom prst="rect">
            <a:avLst/>
          </a:prstGeom>
          <a:solidFill>
            <a:srgbClr val="FFCC99">
              <a:alpha val="7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lnSpc>
                <a:spcPct val="70000"/>
              </a:lnSpc>
              <a:spcBef>
                <a:spcPct val="50000"/>
              </a:spcBef>
            </a:pPr>
            <a:r>
              <a:rPr lang="ru-RU" sz="1500" b="1">
                <a:solidFill>
                  <a:srgbClr val="CC0000"/>
                </a:solidFill>
                <a:latin typeface="Times New Roman" pitchFamily="18" charset="0"/>
              </a:rPr>
              <a:t>В рамках ФЦП «Развитие гражданской авиационной техники России на 2002 - 2010 годы и на период до 2015 года», предусмотрена реализация мероприятий НИР по</a:t>
            </a:r>
            <a:r>
              <a:rPr lang="ru-RU" sz="1500" b="1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ru-RU" sz="1500" b="1">
                <a:latin typeface="Times New Roman" pitchFamily="18" charset="0"/>
              </a:rPr>
              <a:t>разработке технологических параметров, изготовление на ОАО «КУМЗ» и исследование прессованных полос для лонжеронов из высокопрочного сплава В96ц-3пч.</a:t>
            </a:r>
          </a:p>
        </p:txBody>
      </p:sp>
    </p:spTree>
    <p:extLst>
      <p:ext uri="{BB962C8B-B14F-4D97-AF65-F5344CB8AC3E}">
        <p14:creationId xmlns:p14="http://schemas.microsoft.com/office/powerpoint/2010/main" val="345007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1143000" y="0"/>
            <a:ext cx="80010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lnSpc>
                <a:spcPct val="85000"/>
              </a:lnSpc>
            </a:pPr>
            <a:r>
              <a:rPr lang="ru-RU" altLang="zh-CN" b="1" i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Слоистые алюмостеклопластики СИАЛы на базе </a:t>
            </a:r>
            <a:r>
              <a:rPr lang="en-US" altLang="zh-CN" b="1" i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Al</a:t>
            </a:r>
            <a:r>
              <a:rPr lang="ru-RU" altLang="zh-CN" b="1" i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</a:t>
            </a:r>
            <a:r>
              <a:rPr lang="en-US" altLang="zh-CN" b="1" i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Li</a:t>
            </a:r>
            <a:r>
              <a:rPr lang="ru-RU" altLang="zh-CN" b="1" i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algn="ctr">
              <a:lnSpc>
                <a:spcPct val="85000"/>
              </a:lnSpc>
            </a:pPr>
            <a:r>
              <a:rPr lang="ru-RU" altLang="zh-CN" b="1" i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сплава 1441 для обшивок, перегородок и соединительных лент</a:t>
            </a:r>
            <a:r>
              <a:rPr lang="ru-RU" altLang="zh-CN" sz="2400" i="1">
                <a:solidFill>
                  <a:srgbClr val="22228B"/>
                </a:solidFill>
              </a:rPr>
              <a:t> </a:t>
            </a:r>
            <a:endParaRPr lang="ru-RU" sz="2400" i="1">
              <a:solidFill>
                <a:srgbClr val="22228B"/>
              </a:solidFill>
            </a:endParaRPr>
          </a:p>
        </p:txBody>
      </p:sp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0" y="7620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ru-RU" sz="2400">
              <a:latin typeface="Times New Roman" pitchFamily="18" charset="0"/>
            </a:endParaRPr>
          </a:p>
        </p:txBody>
      </p:sp>
      <p:sp>
        <p:nvSpPr>
          <p:cNvPr id="11268" name="Text Box 8"/>
          <p:cNvSpPr txBox="1">
            <a:spLocks noChangeArrowheads="1"/>
          </p:cNvSpPr>
          <p:nvPr/>
        </p:nvSpPr>
        <p:spPr bwMode="auto">
          <a:xfrm>
            <a:off x="5681663" y="2667000"/>
            <a:ext cx="2571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000" tIns="18000" rIns="18000" bIns="1800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sz="1400" b="1">
                <a:latin typeface="Times New Roman" pitchFamily="18" charset="0"/>
              </a:rPr>
              <a:t>2.5</a:t>
            </a:r>
          </a:p>
        </p:txBody>
      </p:sp>
      <p:sp>
        <p:nvSpPr>
          <p:cNvPr id="11269" name="Rectangle 9"/>
          <p:cNvSpPr>
            <a:spLocks noChangeArrowheads="1"/>
          </p:cNvSpPr>
          <p:nvPr/>
        </p:nvSpPr>
        <p:spPr bwMode="auto">
          <a:xfrm>
            <a:off x="5943600" y="2743200"/>
            <a:ext cx="2895600" cy="227488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2400">
              <a:latin typeface="Times New Roman" pitchFamily="18" charset="0"/>
            </a:endParaRPr>
          </a:p>
        </p:txBody>
      </p:sp>
      <p:sp>
        <p:nvSpPr>
          <p:cNvPr id="11270" name="Line 10"/>
          <p:cNvSpPr>
            <a:spLocks noChangeShapeType="1"/>
          </p:cNvSpPr>
          <p:nvPr/>
        </p:nvSpPr>
        <p:spPr bwMode="auto">
          <a:xfrm>
            <a:off x="5976938" y="5041900"/>
            <a:ext cx="287655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71" name="Line 11"/>
          <p:cNvSpPr>
            <a:spLocks noChangeShapeType="1"/>
          </p:cNvSpPr>
          <p:nvPr/>
        </p:nvSpPr>
        <p:spPr bwMode="auto">
          <a:xfrm flipV="1">
            <a:off x="6021388" y="2767013"/>
            <a:ext cx="1587" cy="2292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8000" tIns="18000" rIns="18000" bIns="18000"/>
          <a:lstStyle/>
          <a:p>
            <a:endParaRPr lang="ru-RU"/>
          </a:p>
        </p:txBody>
      </p:sp>
      <p:sp>
        <p:nvSpPr>
          <p:cNvPr id="11272" name="Text Box 12"/>
          <p:cNvSpPr txBox="1">
            <a:spLocks noChangeArrowheads="1"/>
          </p:cNvSpPr>
          <p:nvPr/>
        </p:nvSpPr>
        <p:spPr bwMode="auto">
          <a:xfrm rot="-5400000">
            <a:off x="4891881" y="3642519"/>
            <a:ext cx="143668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000" tIns="18000" rIns="18000" bIns="1800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sz="1400" b="1" i="1"/>
              <a:t>СРТУ</a:t>
            </a:r>
            <a:r>
              <a:rPr lang="en-US" sz="1400" b="1" i="1"/>
              <a:t>, </a:t>
            </a:r>
            <a:r>
              <a:rPr lang="ru-RU" sz="1400" b="1" i="1"/>
              <a:t>мм</a:t>
            </a:r>
            <a:r>
              <a:rPr lang="en-US" sz="1400" b="1" i="1"/>
              <a:t>/</a:t>
            </a:r>
            <a:r>
              <a:rPr lang="ru-RU" sz="1400" b="1" i="1"/>
              <a:t>кцикл</a:t>
            </a:r>
          </a:p>
        </p:txBody>
      </p:sp>
      <p:sp>
        <p:nvSpPr>
          <p:cNvPr id="11273" name="Line 13"/>
          <p:cNvSpPr>
            <a:spLocks noChangeShapeType="1"/>
          </p:cNvSpPr>
          <p:nvPr/>
        </p:nvSpPr>
        <p:spPr bwMode="auto">
          <a:xfrm flipV="1">
            <a:off x="8640763" y="2751138"/>
            <a:ext cx="1587" cy="2274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74" name="Line 14"/>
          <p:cNvSpPr>
            <a:spLocks noChangeShapeType="1"/>
          </p:cNvSpPr>
          <p:nvPr/>
        </p:nvSpPr>
        <p:spPr bwMode="auto">
          <a:xfrm flipV="1">
            <a:off x="7056438" y="2751138"/>
            <a:ext cx="1587" cy="2274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75" name="Line 15"/>
          <p:cNvSpPr>
            <a:spLocks noChangeShapeType="1"/>
          </p:cNvSpPr>
          <p:nvPr/>
        </p:nvSpPr>
        <p:spPr bwMode="auto">
          <a:xfrm rot="5400000" flipV="1">
            <a:off x="7418388" y="3227387"/>
            <a:ext cx="1588" cy="290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76" name="Line 16"/>
          <p:cNvSpPr>
            <a:spLocks noChangeShapeType="1"/>
          </p:cNvSpPr>
          <p:nvPr/>
        </p:nvSpPr>
        <p:spPr bwMode="auto">
          <a:xfrm rot="5400000" flipV="1">
            <a:off x="7409657" y="2794794"/>
            <a:ext cx="1587" cy="2867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77" name="Freeform 17"/>
          <p:cNvSpPr>
            <a:spLocks/>
          </p:cNvSpPr>
          <p:nvPr/>
        </p:nvSpPr>
        <p:spPr bwMode="auto">
          <a:xfrm>
            <a:off x="5992813" y="2913063"/>
            <a:ext cx="1089025" cy="2063750"/>
          </a:xfrm>
          <a:custGeom>
            <a:avLst/>
            <a:gdLst>
              <a:gd name="T0" fmla="*/ 2147483647 w 804"/>
              <a:gd name="T1" fmla="*/ 0 h 1524"/>
              <a:gd name="T2" fmla="*/ 2147483647 w 804"/>
              <a:gd name="T3" fmla="*/ 2147483647 h 1524"/>
              <a:gd name="T4" fmla="*/ 2147483647 w 804"/>
              <a:gd name="T5" fmla="*/ 2147483647 h 1524"/>
              <a:gd name="T6" fmla="*/ 2147483647 w 804"/>
              <a:gd name="T7" fmla="*/ 2147483647 h 1524"/>
              <a:gd name="T8" fmla="*/ 2147483647 w 804"/>
              <a:gd name="T9" fmla="*/ 2147483647 h 1524"/>
              <a:gd name="T10" fmla="*/ 2147483647 w 804"/>
              <a:gd name="T11" fmla="*/ 2147483647 h 1524"/>
              <a:gd name="T12" fmla="*/ 2147483647 w 804"/>
              <a:gd name="T13" fmla="*/ 2147483647 h 1524"/>
              <a:gd name="T14" fmla="*/ 2147483647 w 804"/>
              <a:gd name="T15" fmla="*/ 2147483647 h 1524"/>
              <a:gd name="T16" fmla="*/ 2147483647 w 804"/>
              <a:gd name="T17" fmla="*/ 2147483647 h 1524"/>
              <a:gd name="T18" fmla="*/ 2147483647 w 804"/>
              <a:gd name="T19" fmla="*/ 2147483647 h 1524"/>
              <a:gd name="T20" fmla="*/ 2147483647 w 804"/>
              <a:gd name="T21" fmla="*/ 2147483647 h 1524"/>
              <a:gd name="T22" fmla="*/ 0 w 804"/>
              <a:gd name="T23" fmla="*/ 2147483647 h 152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804"/>
              <a:gd name="T37" fmla="*/ 0 h 1524"/>
              <a:gd name="T38" fmla="*/ 804 w 804"/>
              <a:gd name="T39" fmla="*/ 1524 h 1524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804" h="1524">
                <a:moveTo>
                  <a:pt x="804" y="0"/>
                </a:moveTo>
                <a:cubicBezTo>
                  <a:pt x="795" y="49"/>
                  <a:pt x="775" y="194"/>
                  <a:pt x="756" y="294"/>
                </a:cubicBezTo>
                <a:cubicBezTo>
                  <a:pt x="737" y="394"/>
                  <a:pt x="716" y="493"/>
                  <a:pt x="690" y="600"/>
                </a:cubicBezTo>
                <a:cubicBezTo>
                  <a:pt x="664" y="707"/>
                  <a:pt x="624" y="856"/>
                  <a:pt x="600" y="936"/>
                </a:cubicBezTo>
                <a:cubicBezTo>
                  <a:pt x="576" y="1016"/>
                  <a:pt x="563" y="1036"/>
                  <a:pt x="546" y="1080"/>
                </a:cubicBezTo>
                <a:cubicBezTo>
                  <a:pt x="529" y="1124"/>
                  <a:pt x="519" y="1160"/>
                  <a:pt x="498" y="1200"/>
                </a:cubicBezTo>
                <a:cubicBezTo>
                  <a:pt x="477" y="1240"/>
                  <a:pt x="452" y="1282"/>
                  <a:pt x="420" y="1320"/>
                </a:cubicBezTo>
                <a:cubicBezTo>
                  <a:pt x="388" y="1358"/>
                  <a:pt x="340" y="1404"/>
                  <a:pt x="306" y="1428"/>
                </a:cubicBezTo>
                <a:cubicBezTo>
                  <a:pt x="272" y="1452"/>
                  <a:pt x="244" y="1453"/>
                  <a:pt x="216" y="1464"/>
                </a:cubicBezTo>
                <a:cubicBezTo>
                  <a:pt x="188" y="1475"/>
                  <a:pt x="168" y="1486"/>
                  <a:pt x="138" y="1494"/>
                </a:cubicBezTo>
                <a:cubicBezTo>
                  <a:pt x="108" y="1502"/>
                  <a:pt x="59" y="1507"/>
                  <a:pt x="36" y="1512"/>
                </a:cubicBezTo>
                <a:cubicBezTo>
                  <a:pt x="13" y="1517"/>
                  <a:pt x="6" y="1520"/>
                  <a:pt x="0" y="1524"/>
                </a:cubicBezTo>
              </a:path>
            </a:pathLst>
          </a:custGeom>
          <a:noFill/>
          <a:ln w="762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ru-RU" sz="2400">
              <a:latin typeface="Times New Roman" pitchFamily="18" charset="0"/>
            </a:endParaRPr>
          </a:p>
        </p:txBody>
      </p:sp>
      <p:sp>
        <p:nvSpPr>
          <p:cNvPr id="11278" name="Freeform 18"/>
          <p:cNvSpPr>
            <a:spLocks/>
          </p:cNvSpPr>
          <p:nvPr/>
        </p:nvSpPr>
        <p:spPr bwMode="auto">
          <a:xfrm>
            <a:off x="5969000" y="4171950"/>
            <a:ext cx="2713038" cy="823913"/>
          </a:xfrm>
          <a:custGeom>
            <a:avLst/>
            <a:gdLst>
              <a:gd name="T0" fmla="*/ 2147483647 w 1908"/>
              <a:gd name="T1" fmla="*/ 0 h 511"/>
              <a:gd name="T2" fmla="*/ 2147483647 w 1908"/>
              <a:gd name="T3" fmla="*/ 2147483647 h 511"/>
              <a:gd name="T4" fmla="*/ 2147483647 w 1908"/>
              <a:gd name="T5" fmla="*/ 2147483647 h 511"/>
              <a:gd name="T6" fmla="*/ 2147483647 w 1908"/>
              <a:gd name="T7" fmla="*/ 2147483647 h 511"/>
              <a:gd name="T8" fmla="*/ 2147483647 w 1908"/>
              <a:gd name="T9" fmla="*/ 2147483647 h 511"/>
              <a:gd name="T10" fmla="*/ 0 w 1908"/>
              <a:gd name="T11" fmla="*/ 2147483647 h 51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08"/>
              <a:gd name="T19" fmla="*/ 0 h 511"/>
              <a:gd name="T20" fmla="*/ 1908 w 1908"/>
              <a:gd name="T21" fmla="*/ 511 h 51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08" h="511">
                <a:moveTo>
                  <a:pt x="1908" y="0"/>
                </a:moveTo>
                <a:cubicBezTo>
                  <a:pt x="1872" y="35"/>
                  <a:pt x="1792" y="150"/>
                  <a:pt x="1686" y="210"/>
                </a:cubicBezTo>
                <a:cubicBezTo>
                  <a:pt x="1580" y="270"/>
                  <a:pt x="1414" y="316"/>
                  <a:pt x="1271" y="358"/>
                </a:cubicBezTo>
                <a:cubicBezTo>
                  <a:pt x="1128" y="400"/>
                  <a:pt x="1000" y="438"/>
                  <a:pt x="828" y="461"/>
                </a:cubicBezTo>
                <a:cubicBezTo>
                  <a:pt x="656" y="484"/>
                  <a:pt x="378" y="492"/>
                  <a:pt x="240" y="498"/>
                </a:cubicBezTo>
                <a:cubicBezTo>
                  <a:pt x="102" y="504"/>
                  <a:pt x="17" y="511"/>
                  <a:pt x="0" y="498"/>
                </a:cubicBez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ru-RU" sz="2400">
              <a:latin typeface="Times New Roman" pitchFamily="18" charset="0"/>
            </a:endParaRPr>
          </a:p>
        </p:txBody>
      </p:sp>
      <p:sp>
        <p:nvSpPr>
          <p:cNvPr id="11279" name="Line 19"/>
          <p:cNvSpPr>
            <a:spLocks noChangeShapeType="1"/>
          </p:cNvSpPr>
          <p:nvPr/>
        </p:nvSpPr>
        <p:spPr bwMode="auto">
          <a:xfrm flipV="1">
            <a:off x="6545263" y="2759075"/>
            <a:ext cx="1587" cy="22748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80" name="Line 20"/>
          <p:cNvSpPr>
            <a:spLocks noChangeShapeType="1"/>
          </p:cNvSpPr>
          <p:nvPr/>
        </p:nvSpPr>
        <p:spPr bwMode="auto">
          <a:xfrm flipV="1">
            <a:off x="6096000" y="2743200"/>
            <a:ext cx="1588" cy="22748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8000" tIns="18000" rIns="18000" bIns="18000"/>
          <a:lstStyle/>
          <a:p>
            <a:endParaRPr lang="ru-RU"/>
          </a:p>
        </p:txBody>
      </p:sp>
      <p:sp>
        <p:nvSpPr>
          <p:cNvPr id="11281" name="Line 21"/>
          <p:cNvSpPr>
            <a:spLocks noChangeShapeType="1"/>
          </p:cNvSpPr>
          <p:nvPr/>
        </p:nvSpPr>
        <p:spPr bwMode="auto">
          <a:xfrm flipV="1">
            <a:off x="7616825" y="2751138"/>
            <a:ext cx="1588" cy="2274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82" name="Line 22"/>
          <p:cNvSpPr>
            <a:spLocks noChangeShapeType="1"/>
          </p:cNvSpPr>
          <p:nvPr/>
        </p:nvSpPr>
        <p:spPr bwMode="auto">
          <a:xfrm flipV="1">
            <a:off x="8104188" y="2751138"/>
            <a:ext cx="1587" cy="2274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83" name="Text Box 23"/>
          <p:cNvSpPr txBox="1">
            <a:spLocks noChangeArrowheads="1"/>
          </p:cNvSpPr>
          <p:nvPr/>
        </p:nvSpPr>
        <p:spPr bwMode="auto">
          <a:xfrm>
            <a:off x="6413500" y="5030788"/>
            <a:ext cx="3619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sz="1400" b="1">
                <a:latin typeface="Times New Roman" pitchFamily="18" charset="0"/>
              </a:rPr>
              <a:t>20</a:t>
            </a:r>
          </a:p>
        </p:txBody>
      </p:sp>
      <p:sp>
        <p:nvSpPr>
          <p:cNvPr id="11284" name="Text Box 24"/>
          <p:cNvSpPr txBox="1">
            <a:spLocks noChangeArrowheads="1"/>
          </p:cNvSpPr>
          <p:nvPr/>
        </p:nvSpPr>
        <p:spPr bwMode="auto">
          <a:xfrm>
            <a:off x="6932613" y="5030788"/>
            <a:ext cx="3619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sz="1400" b="1">
                <a:latin typeface="Times New Roman" pitchFamily="18" charset="0"/>
              </a:rPr>
              <a:t>30</a:t>
            </a:r>
          </a:p>
        </p:txBody>
      </p:sp>
      <p:sp>
        <p:nvSpPr>
          <p:cNvPr id="11285" name="Text Box 25"/>
          <p:cNvSpPr txBox="1">
            <a:spLocks noChangeArrowheads="1"/>
          </p:cNvSpPr>
          <p:nvPr/>
        </p:nvSpPr>
        <p:spPr bwMode="auto">
          <a:xfrm>
            <a:off x="7450138" y="5030788"/>
            <a:ext cx="3619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sz="1400" b="1">
                <a:latin typeface="Times New Roman" pitchFamily="18" charset="0"/>
              </a:rPr>
              <a:t>40</a:t>
            </a:r>
          </a:p>
        </p:txBody>
      </p:sp>
      <p:sp>
        <p:nvSpPr>
          <p:cNvPr id="11286" name="Text Box 26"/>
          <p:cNvSpPr txBox="1">
            <a:spLocks noChangeArrowheads="1"/>
          </p:cNvSpPr>
          <p:nvPr/>
        </p:nvSpPr>
        <p:spPr bwMode="auto">
          <a:xfrm>
            <a:off x="7969250" y="5030788"/>
            <a:ext cx="3619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sz="1400" b="1">
                <a:latin typeface="Times New Roman" pitchFamily="18" charset="0"/>
              </a:rPr>
              <a:t>50</a:t>
            </a:r>
          </a:p>
        </p:txBody>
      </p:sp>
      <p:sp>
        <p:nvSpPr>
          <p:cNvPr id="11287" name="Text Box 27"/>
          <p:cNvSpPr txBox="1">
            <a:spLocks noChangeArrowheads="1"/>
          </p:cNvSpPr>
          <p:nvPr/>
        </p:nvSpPr>
        <p:spPr bwMode="auto">
          <a:xfrm>
            <a:off x="8491538" y="5030788"/>
            <a:ext cx="3619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sz="1400" b="1">
                <a:latin typeface="Times New Roman" pitchFamily="18" charset="0"/>
              </a:rPr>
              <a:t>60</a:t>
            </a:r>
          </a:p>
        </p:txBody>
      </p:sp>
      <p:sp>
        <p:nvSpPr>
          <p:cNvPr id="11288" name="Text Box 28"/>
          <p:cNvSpPr txBox="1">
            <a:spLocks noChangeArrowheads="1"/>
          </p:cNvSpPr>
          <p:nvPr/>
        </p:nvSpPr>
        <p:spPr bwMode="auto">
          <a:xfrm>
            <a:off x="5710238" y="4552950"/>
            <a:ext cx="2571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000" tIns="18000" rIns="18000" bIns="1800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sz="1400" b="1">
                <a:latin typeface="Times New Roman" pitchFamily="18" charset="0"/>
              </a:rPr>
              <a:t>0.5</a:t>
            </a:r>
          </a:p>
        </p:txBody>
      </p:sp>
      <p:sp>
        <p:nvSpPr>
          <p:cNvPr id="11289" name="Text Box 29"/>
          <p:cNvSpPr txBox="1">
            <a:spLocks noChangeArrowheads="1"/>
          </p:cNvSpPr>
          <p:nvPr/>
        </p:nvSpPr>
        <p:spPr bwMode="auto">
          <a:xfrm>
            <a:off x="5710238" y="4079875"/>
            <a:ext cx="2571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000" tIns="18000" rIns="18000" bIns="1800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sz="1400" b="1">
                <a:latin typeface="Times New Roman" pitchFamily="18" charset="0"/>
              </a:rPr>
              <a:t>1.0</a:t>
            </a:r>
          </a:p>
        </p:txBody>
      </p:sp>
      <p:sp>
        <p:nvSpPr>
          <p:cNvPr id="11290" name="Text Box 30"/>
          <p:cNvSpPr txBox="1">
            <a:spLocks noChangeArrowheads="1"/>
          </p:cNvSpPr>
          <p:nvPr/>
        </p:nvSpPr>
        <p:spPr bwMode="auto">
          <a:xfrm>
            <a:off x="5710238" y="3605213"/>
            <a:ext cx="2571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000" tIns="18000" rIns="18000" bIns="1800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sz="1400" b="1">
                <a:latin typeface="Times New Roman" pitchFamily="18" charset="0"/>
              </a:rPr>
              <a:t>1.5</a:t>
            </a:r>
          </a:p>
        </p:txBody>
      </p:sp>
      <p:sp>
        <p:nvSpPr>
          <p:cNvPr id="11291" name="Text Box 31"/>
          <p:cNvSpPr txBox="1">
            <a:spLocks noChangeArrowheads="1"/>
          </p:cNvSpPr>
          <p:nvPr/>
        </p:nvSpPr>
        <p:spPr bwMode="auto">
          <a:xfrm>
            <a:off x="5710238" y="3130550"/>
            <a:ext cx="2571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000" tIns="18000" rIns="18000" bIns="1800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sz="1400" b="1">
                <a:latin typeface="Times New Roman" pitchFamily="18" charset="0"/>
              </a:rPr>
              <a:t>2.0</a:t>
            </a:r>
          </a:p>
        </p:txBody>
      </p:sp>
      <p:sp>
        <p:nvSpPr>
          <p:cNvPr id="11292" name="Line 32"/>
          <p:cNvSpPr>
            <a:spLocks noChangeShapeType="1"/>
          </p:cNvSpPr>
          <p:nvPr/>
        </p:nvSpPr>
        <p:spPr bwMode="auto">
          <a:xfrm rot="5400000" flipV="1">
            <a:off x="7433469" y="2307431"/>
            <a:ext cx="1588" cy="2867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93" name="Line 33"/>
          <p:cNvSpPr>
            <a:spLocks noChangeShapeType="1"/>
          </p:cNvSpPr>
          <p:nvPr/>
        </p:nvSpPr>
        <p:spPr bwMode="auto">
          <a:xfrm rot="5400000" flipV="1">
            <a:off x="7415213" y="1828800"/>
            <a:ext cx="1587" cy="28686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94" name="Text Box 34"/>
          <p:cNvSpPr txBox="1">
            <a:spLocks noChangeArrowheads="1"/>
          </p:cNvSpPr>
          <p:nvPr/>
        </p:nvSpPr>
        <p:spPr bwMode="auto">
          <a:xfrm>
            <a:off x="7162800" y="2917825"/>
            <a:ext cx="989013" cy="434975"/>
          </a:xfrm>
          <a:prstGeom prst="rect">
            <a:avLst/>
          </a:prstGeom>
          <a:solidFill>
            <a:srgbClr val="FFFF00"/>
          </a:solidFill>
          <a:ln w="3175">
            <a:solidFill>
              <a:srgbClr val="000099"/>
            </a:solidFill>
            <a:miter lim="800000"/>
            <a:headEnd/>
            <a:tailEnd/>
          </a:ln>
        </p:spPr>
        <p:txBody>
          <a:bodyPr wrap="none" lIns="18000" tIns="18000" rIns="18000" bIns="1800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ru-RU" sz="1300">
                <a:solidFill>
                  <a:srgbClr val="000099"/>
                </a:solidFill>
              </a:rPr>
              <a:t>Лист 1163,</a:t>
            </a:r>
          </a:p>
          <a:p>
            <a:pPr algn="ctr"/>
            <a:r>
              <a:rPr lang="ru-RU" sz="1300">
                <a:solidFill>
                  <a:srgbClr val="000099"/>
                </a:solidFill>
              </a:rPr>
              <a:t> 2024 (США)</a:t>
            </a:r>
          </a:p>
        </p:txBody>
      </p:sp>
      <p:sp>
        <p:nvSpPr>
          <p:cNvPr id="11295" name="Text Box 35"/>
          <p:cNvSpPr txBox="1">
            <a:spLocks noChangeArrowheads="1"/>
          </p:cNvSpPr>
          <p:nvPr/>
        </p:nvSpPr>
        <p:spPr bwMode="auto">
          <a:xfrm>
            <a:off x="7239000" y="4052888"/>
            <a:ext cx="1066800" cy="400050"/>
          </a:xfrm>
          <a:prstGeom prst="rect">
            <a:avLst/>
          </a:prstGeom>
          <a:solidFill>
            <a:srgbClr val="FFFF00"/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ru-RU" sz="1300">
                <a:solidFill>
                  <a:srgbClr val="FF0000"/>
                </a:solidFill>
              </a:rPr>
              <a:t>1441-СИАЛ,</a:t>
            </a:r>
            <a:r>
              <a:rPr lang="en-US" sz="1300">
                <a:solidFill>
                  <a:srgbClr val="FF0000"/>
                </a:solidFill>
              </a:rPr>
              <a:t> </a:t>
            </a:r>
            <a:r>
              <a:rPr lang="ru-RU" sz="1300">
                <a:solidFill>
                  <a:srgbClr val="FF0000"/>
                </a:solidFill>
              </a:rPr>
              <a:t>2024-</a:t>
            </a:r>
            <a:r>
              <a:rPr lang="en-US" sz="1300">
                <a:solidFill>
                  <a:srgbClr val="FF0000"/>
                </a:solidFill>
              </a:rPr>
              <a:t>GLARE</a:t>
            </a:r>
            <a:endParaRPr lang="ru-RU" sz="1300">
              <a:solidFill>
                <a:srgbClr val="FF0000"/>
              </a:solidFill>
            </a:endParaRPr>
          </a:p>
        </p:txBody>
      </p:sp>
      <p:sp>
        <p:nvSpPr>
          <p:cNvPr id="11296" name="Text Box 36"/>
          <p:cNvSpPr txBox="1">
            <a:spLocks noChangeArrowheads="1"/>
          </p:cNvSpPr>
          <p:nvPr/>
        </p:nvSpPr>
        <p:spPr bwMode="auto">
          <a:xfrm>
            <a:off x="7067550" y="5238750"/>
            <a:ext cx="976313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000" tIns="18000" rIns="18000" bIns="1800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sz="1400" b="1" i="1">
                <a:sym typeface="Symbol" pitchFamily="18" charset="2"/>
              </a:rPr>
              <a:t></a:t>
            </a:r>
            <a:r>
              <a:rPr lang="en-US" sz="1400" b="1" i="1">
                <a:sym typeface="Symbol" pitchFamily="18" charset="2"/>
              </a:rPr>
              <a:t>K, </a:t>
            </a:r>
            <a:r>
              <a:rPr lang="ru-RU" sz="1400" b="1" i="1">
                <a:sym typeface="Symbol" pitchFamily="18" charset="2"/>
              </a:rPr>
              <a:t>МПа</a:t>
            </a:r>
            <a:r>
              <a:rPr lang="en-US" sz="1400" b="1" i="1">
                <a:sym typeface="Symbol" pitchFamily="18" charset="2"/>
              </a:rPr>
              <a:t></a:t>
            </a:r>
            <a:r>
              <a:rPr lang="ru-RU" sz="1400" b="1" i="1">
                <a:sym typeface="Symbol" pitchFamily="18" charset="2"/>
              </a:rPr>
              <a:t>м</a:t>
            </a:r>
            <a:endParaRPr lang="ru-RU" sz="1400" b="1" i="1"/>
          </a:p>
        </p:txBody>
      </p:sp>
      <p:sp>
        <p:nvSpPr>
          <p:cNvPr id="11298" name="Text Box 40"/>
          <p:cNvSpPr txBox="1">
            <a:spLocks noChangeArrowheads="1"/>
          </p:cNvSpPr>
          <p:nvPr/>
        </p:nvSpPr>
        <p:spPr bwMode="auto">
          <a:xfrm>
            <a:off x="457200" y="2971800"/>
            <a:ext cx="48006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CC99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0" rIns="3600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ru-RU" sz="1600" b="1" i="1" u="sng">
                <a:solidFill>
                  <a:srgbClr val="CC0000"/>
                </a:solidFill>
              </a:rPr>
              <a:t>1441-СИАЛ по сравнению с</a:t>
            </a:r>
            <a:r>
              <a:rPr lang="en-US" sz="1600" b="1" i="1" u="sng">
                <a:solidFill>
                  <a:srgbClr val="CC0000"/>
                </a:solidFill>
              </a:rPr>
              <a:t> GLARE</a:t>
            </a:r>
            <a:endParaRPr lang="ru-RU" sz="1600" b="1" i="1" u="sng">
              <a:solidFill>
                <a:srgbClr val="CC0000"/>
              </a:solidFill>
            </a:endParaRPr>
          </a:p>
          <a:p>
            <a:pPr algn="ctr">
              <a:lnSpc>
                <a:spcPct val="90000"/>
              </a:lnSpc>
              <a:buFontTx/>
              <a:buChar char="•"/>
            </a:pPr>
            <a:r>
              <a:rPr lang="ru-RU" sz="1500" b="1"/>
              <a:t> </a:t>
            </a:r>
            <a:r>
              <a:rPr lang="ru-RU" sz="1400" b="1"/>
              <a:t>снижение веса на 5 %</a:t>
            </a:r>
            <a:endParaRPr lang="en-US" sz="1600" b="1"/>
          </a:p>
          <a:p>
            <a:pPr algn="ctr">
              <a:lnSpc>
                <a:spcPct val="90000"/>
              </a:lnSpc>
              <a:buFontTx/>
              <a:buChar char="•"/>
            </a:pPr>
            <a:r>
              <a:rPr lang="ru-RU" sz="1400" b="1"/>
              <a:t> увеличение модуля упругости на </a:t>
            </a:r>
            <a:r>
              <a:rPr lang="en-US" sz="1400" b="1"/>
              <a:t>10 %</a:t>
            </a:r>
            <a:endParaRPr lang="ru-RU" sz="500" b="1"/>
          </a:p>
          <a:p>
            <a:pPr algn="ctr">
              <a:lnSpc>
                <a:spcPct val="90000"/>
              </a:lnSpc>
            </a:pPr>
            <a:r>
              <a:rPr lang="ru-RU" sz="1600" b="1" i="1" u="sng">
                <a:solidFill>
                  <a:srgbClr val="CC0000"/>
                </a:solidFill>
              </a:rPr>
              <a:t>1441-СИАЛ по сравнению </a:t>
            </a:r>
            <a:r>
              <a:rPr lang="en-US" sz="1600" b="1" i="1" u="sng">
                <a:solidFill>
                  <a:srgbClr val="CC0000"/>
                </a:solidFill>
              </a:rPr>
              <a:t>Al </a:t>
            </a:r>
            <a:r>
              <a:rPr lang="ru-RU" sz="1600" b="1" i="1" u="sng">
                <a:solidFill>
                  <a:srgbClr val="CC0000"/>
                </a:solidFill>
              </a:rPr>
              <a:t>листами</a:t>
            </a:r>
          </a:p>
          <a:p>
            <a:pPr algn="ctr">
              <a:lnSpc>
                <a:spcPct val="90000"/>
              </a:lnSpc>
              <a:buFontTx/>
              <a:buChar char="•"/>
            </a:pPr>
            <a:r>
              <a:rPr lang="ru-RU" sz="1500" b="1"/>
              <a:t> </a:t>
            </a:r>
            <a:r>
              <a:rPr lang="ru-RU" sz="1400" b="1"/>
              <a:t>снижение веса на 20-30 %</a:t>
            </a:r>
          </a:p>
          <a:p>
            <a:pPr algn="ctr">
              <a:lnSpc>
                <a:spcPct val="90000"/>
              </a:lnSpc>
              <a:buFontTx/>
              <a:buChar char="•"/>
            </a:pPr>
            <a:r>
              <a:rPr lang="ru-RU" sz="1400" b="1"/>
              <a:t> увеличение ресурса в 2-3 раза</a:t>
            </a:r>
          </a:p>
        </p:txBody>
      </p:sp>
      <p:sp>
        <p:nvSpPr>
          <p:cNvPr id="11300" name="AutoShape 42"/>
          <p:cNvSpPr>
            <a:spLocks noChangeArrowheads="1"/>
          </p:cNvSpPr>
          <p:nvPr/>
        </p:nvSpPr>
        <p:spPr bwMode="auto">
          <a:xfrm>
            <a:off x="2743200" y="1066800"/>
            <a:ext cx="1957388" cy="376238"/>
          </a:xfrm>
          <a:prstGeom prst="cube">
            <a:avLst>
              <a:gd name="adj" fmla="val 83333"/>
            </a:avLst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2400">
              <a:latin typeface="Times New Roman" pitchFamily="18" charset="0"/>
            </a:endParaRPr>
          </a:p>
        </p:txBody>
      </p:sp>
      <p:sp>
        <p:nvSpPr>
          <p:cNvPr id="11301" name="AutoShape 43" descr="Крупное конфетти"/>
          <p:cNvSpPr>
            <a:spLocks noChangeArrowheads="1"/>
          </p:cNvSpPr>
          <p:nvPr/>
        </p:nvSpPr>
        <p:spPr bwMode="auto">
          <a:xfrm>
            <a:off x="2743200" y="990600"/>
            <a:ext cx="1957388" cy="376238"/>
          </a:xfrm>
          <a:prstGeom prst="cube">
            <a:avLst>
              <a:gd name="adj" fmla="val 83333"/>
            </a:avLst>
          </a:prstGeom>
          <a:pattFill prst="lgConfetti">
            <a:fgClr>
              <a:srgbClr val="FF9900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2400">
              <a:latin typeface="Times New Roman" pitchFamily="18" charset="0"/>
            </a:endParaRPr>
          </a:p>
        </p:txBody>
      </p:sp>
      <p:sp>
        <p:nvSpPr>
          <p:cNvPr id="11302" name="AutoShape 44"/>
          <p:cNvSpPr>
            <a:spLocks noChangeArrowheads="1"/>
          </p:cNvSpPr>
          <p:nvPr/>
        </p:nvSpPr>
        <p:spPr bwMode="auto">
          <a:xfrm>
            <a:off x="2743200" y="914400"/>
            <a:ext cx="1957388" cy="376238"/>
          </a:xfrm>
          <a:prstGeom prst="cube">
            <a:avLst>
              <a:gd name="adj" fmla="val 83333"/>
            </a:avLst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2400">
              <a:latin typeface="Times New Roman" pitchFamily="18" charset="0"/>
            </a:endParaRPr>
          </a:p>
        </p:txBody>
      </p:sp>
      <p:sp>
        <p:nvSpPr>
          <p:cNvPr id="11303" name="AutoShape 45" descr="Крупное конфетти"/>
          <p:cNvSpPr>
            <a:spLocks noChangeArrowheads="1"/>
          </p:cNvSpPr>
          <p:nvPr/>
        </p:nvSpPr>
        <p:spPr bwMode="auto">
          <a:xfrm>
            <a:off x="2743200" y="838200"/>
            <a:ext cx="1957388" cy="376238"/>
          </a:xfrm>
          <a:prstGeom prst="cube">
            <a:avLst>
              <a:gd name="adj" fmla="val 83333"/>
            </a:avLst>
          </a:prstGeom>
          <a:pattFill prst="lgConfetti">
            <a:fgClr>
              <a:srgbClr val="FF9900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2400">
              <a:latin typeface="Times New Roman" pitchFamily="18" charset="0"/>
            </a:endParaRPr>
          </a:p>
        </p:txBody>
      </p:sp>
      <p:sp>
        <p:nvSpPr>
          <p:cNvPr id="11304" name="AutoShape 46"/>
          <p:cNvSpPr>
            <a:spLocks noChangeArrowheads="1"/>
          </p:cNvSpPr>
          <p:nvPr/>
        </p:nvSpPr>
        <p:spPr bwMode="auto">
          <a:xfrm>
            <a:off x="2743200" y="762000"/>
            <a:ext cx="1957388" cy="376238"/>
          </a:xfrm>
          <a:prstGeom prst="cube">
            <a:avLst>
              <a:gd name="adj" fmla="val 88606"/>
            </a:avLst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2400">
              <a:latin typeface="Times New Roman" pitchFamily="18" charset="0"/>
            </a:endParaRPr>
          </a:p>
        </p:txBody>
      </p:sp>
      <p:sp>
        <p:nvSpPr>
          <p:cNvPr id="11309" name="Text Box 52"/>
          <p:cNvSpPr txBox="1">
            <a:spLocks noChangeArrowheads="1"/>
          </p:cNvSpPr>
          <p:nvPr/>
        </p:nvSpPr>
        <p:spPr bwMode="auto">
          <a:xfrm>
            <a:off x="5638800" y="838200"/>
            <a:ext cx="3309938" cy="517525"/>
          </a:xfrm>
          <a:prstGeom prst="rect">
            <a:avLst/>
          </a:prstGeom>
          <a:solidFill>
            <a:srgbClr val="CC0000"/>
          </a:solidFill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 lIns="18000" tIns="18000" rIns="18000" bIns="1800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ru-RU" sz="1400" b="1">
                <a:solidFill>
                  <a:schemeClr val="bg1"/>
                </a:solidFill>
              </a:rPr>
              <a:t>Применение </a:t>
            </a:r>
            <a:r>
              <a:rPr lang="en-US" sz="1400" b="1">
                <a:solidFill>
                  <a:schemeClr val="bg1"/>
                </a:solidFill>
              </a:rPr>
              <a:t>GLARE </a:t>
            </a:r>
            <a:r>
              <a:rPr lang="ru-RU" sz="1400" b="1">
                <a:solidFill>
                  <a:schemeClr val="bg1"/>
                </a:solidFill>
              </a:rPr>
              <a:t>в А-380 </a:t>
            </a:r>
          </a:p>
          <a:p>
            <a:pPr algn="ctr"/>
            <a:r>
              <a:rPr lang="ru-RU" sz="1400" b="1">
                <a:solidFill>
                  <a:schemeClr val="bg1"/>
                </a:solidFill>
              </a:rPr>
              <a:t>(снижение веса планера на 500 кг)</a:t>
            </a:r>
            <a:endParaRPr lang="ru-RU" sz="1400" b="1" baseline="30000">
              <a:solidFill>
                <a:schemeClr val="bg1"/>
              </a:solidFill>
            </a:endParaRPr>
          </a:p>
        </p:txBody>
      </p:sp>
      <p:pic>
        <p:nvPicPr>
          <p:cNvPr id="11310" name="Picture 53" descr="26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752600"/>
            <a:ext cx="2786063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11" name="Picture 5" descr="Для прозраче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105727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17" name="Line 88"/>
          <p:cNvSpPr>
            <a:spLocks noChangeShapeType="1"/>
          </p:cNvSpPr>
          <p:nvPr/>
        </p:nvSpPr>
        <p:spPr bwMode="auto">
          <a:xfrm>
            <a:off x="1524000" y="685800"/>
            <a:ext cx="7172325" cy="0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318" name="Rectangle 89"/>
          <p:cNvSpPr>
            <a:spLocks noChangeArrowheads="1"/>
          </p:cNvSpPr>
          <p:nvPr/>
        </p:nvSpPr>
        <p:spPr bwMode="auto">
          <a:xfrm>
            <a:off x="228600" y="4281488"/>
            <a:ext cx="5181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CC0000"/>
                </a:solidFill>
              </a:rPr>
              <a:t>ЗАДАЧИ ДЛЯ ПЕРСПЕКТИВНОЙ ТЕХНИКИ</a:t>
            </a:r>
            <a:endParaRPr lang="ru-RU" b="1">
              <a:solidFill>
                <a:srgbClr val="990033"/>
              </a:solidFill>
            </a:endParaRPr>
          </a:p>
        </p:txBody>
      </p:sp>
      <p:sp>
        <p:nvSpPr>
          <p:cNvPr id="11319" name="Rectangle 58"/>
          <p:cNvSpPr>
            <a:spLocks noChangeArrowheads="1"/>
          </p:cNvSpPr>
          <p:nvPr/>
        </p:nvSpPr>
        <p:spPr bwMode="auto">
          <a:xfrm>
            <a:off x="152400" y="4695825"/>
            <a:ext cx="2590800" cy="942975"/>
          </a:xfrm>
          <a:prstGeom prst="rect">
            <a:avLst/>
          </a:prstGeom>
          <a:noFill/>
          <a:ln w="57150" cmpd="thickThin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</a:extLst>
        </p:spPr>
        <p:txBody>
          <a:bodyPr lIns="18000" tIns="18000" rIns="18000" bIns="18000" anchor="ctr" anchorCtr="1">
            <a:spAutoFit/>
          </a:bodyPr>
          <a:lstStyle/>
          <a:p>
            <a:pPr algn="ctr"/>
            <a:r>
              <a:rPr lang="ru-RU" sz="1400"/>
              <a:t>Исследование пожаростойкости для внутренних перегородок планера</a:t>
            </a:r>
          </a:p>
        </p:txBody>
      </p:sp>
      <p:sp>
        <p:nvSpPr>
          <p:cNvPr id="11320" name="Rectangle 58"/>
          <p:cNvSpPr>
            <a:spLocks noChangeArrowheads="1"/>
          </p:cNvSpPr>
          <p:nvPr/>
        </p:nvSpPr>
        <p:spPr bwMode="auto">
          <a:xfrm>
            <a:off x="2743200" y="4695825"/>
            <a:ext cx="2590800" cy="942975"/>
          </a:xfrm>
          <a:prstGeom prst="rect">
            <a:avLst/>
          </a:prstGeom>
          <a:noFill/>
          <a:ln w="57150" cmpd="thickThin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</a:extLst>
        </p:spPr>
        <p:txBody>
          <a:bodyPr lIns="18000" tIns="18000" rIns="18000" bIns="18000" anchor="ctr" anchorCtr="1">
            <a:spAutoFit/>
          </a:bodyPr>
          <a:lstStyle/>
          <a:p>
            <a:pPr algn="ctr"/>
            <a:r>
              <a:rPr lang="ru-RU" sz="1400"/>
              <a:t>Испытания конструктивных элементов (фрагмента обшивочной панели)</a:t>
            </a:r>
          </a:p>
          <a:p>
            <a:pPr algn="ctr"/>
            <a:endParaRPr lang="ru-RU" sz="1400"/>
          </a:p>
        </p:txBody>
      </p:sp>
      <p:sp>
        <p:nvSpPr>
          <p:cNvPr id="11321" name="Text Box 137"/>
          <p:cNvSpPr txBox="1">
            <a:spLocks noChangeArrowheads="1"/>
          </p:cNvSpPr>
          <p:nvPr/>
        </p:nvSpPr>
        <p:spPr bwMode="auto">
          <a:xfrm>
            <a:off x="152400" y="5718175"/>
            <a:ext cx="8915400" cy="987425"/>
          </a:xfrm>
          <a:prstGeom prst="rect">
            <a:avLst/>
          </a:prstGeom>
          <a:solidFill>
            <a:srgbClr val="FFCC99">
              <a:alpha val="7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lnSpc>
                <a:spcPct val="70000"/>
              </a:lnSpc>
              <a:spcBef>
                <a:spcPct val="50000"/>
              </a:spcBef>
            </a:pPr>
            <a:r>
              <a:rPr lang="ru-RU" sz="1400" b="1">
                <a:solidFill>
                  <a:srgbClr val="CC0000"/>
                </a:solidFill>
                <a:latin typeface="Times New Roman" pitchFamily="18" charset="0"/>
              </a:rPr>
              <a:t>В рамках ФЦП «Развитие гражданской авиационной техники России на 2002 - 2010 годы и на период до 2015 года», предусмотрена реализация мероприятий НИР по </a:t>
            </a:r>
            <a:r>
              <a:rPr lang="ru-RU" sz="1400" b="1">
                <a:latin typeface="Times New Roman" pitchFamily="18" charset="0"/>
              </a:rPr>
              <a:t>исследованию пожаростойкости листовых заготовок сверхлегкого СИАЛ на базе сплава 1441 в зависимости от типа структуры, разработка технологии изготовления конструктивных элементов, имитирующих фрагмент обшивочной панели со стрингерами, испытания и установление закономерности появления и развития усталостной трещины для повышения надежности авиационных конструкций.</a:t>
            </a:r>
          </a:p>
        </p:txBody>
      </p:sp>
      <p:graphicFrame>
        <p:nvGraphicFramePr>
          <p:cNvPr id="11572" name="Group 308"/>
          <p:cNvGraphicFramePr>
            <a:graphicFrameLocks noGrp="1"/>
          </p:cNvGraphicFramePr>
          <p:nvPr/>
        </p:nvGraphicFramePr>
        <p:xfrm>
          <a:off x="152400" y="1524000"/>
          <a:ext cx="5334000" cy="1371600"/>
        </p:xfrm>
        <a:graphic>
          <a:graphicData uri="http://schemas.openxmlformats.org/drawingml/2006/table">
            <a:tbl>
              <a:tblPr/>
              <a:tblGrid>
                <a:gridCol w="928688"/>
                <a:gridCol w="930275"/>
                <a:gridCol w="960437"/>
                <a:gridCol w="914400"/>
                <a:gridCol w="1600200"/>
              </a:tblGrid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Материал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</a:t>
                      </a:r>
                      <a:r>
                        <a:rPr kumimoji="0" lang="ru-RU" sz="12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в,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, МПа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d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,г/см</a:t>
                      </a:r>
                      <a:r>
                        <a:rPr kumimoji="0" lang="ru-RU" sz="12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Е, ГПа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СРТУ, мм/кцикл (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К=31МПам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1441 - СИАЛ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600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2,35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0,2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2024 -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GLARE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600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2,47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0,2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</a:tr>
            </a:tbl>
          </a:graphicData>
        </a:graphic>
      </p:graphicFrame>
      <p:sp>
        <p:nvSpPr>
          <p:cNvPr id="11426" name="Line 162"/>
          <p:cNvSpPr>
            <a:spLocks noChangeShapeType="1"/>
          </p:cNvSpPr>
          <p:nvPr/>
        </p:nvSpPr>
        <p:spPr bwMode="auto">
          <a:xfrm flipV="1">
            <a:off x="2209800" y="838200"/>
            <a:ext cx="914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427" name="Line 163"/>
          <p:cNvSpPr>
            <a:spLocks noChangeShapeType="1"/>
          </p:cNvSpPr>
          <p:nvPr/>
        </p:nvSpPr>
        <p:spPr bwMode="auto">
          <a:xfrm>
            <a:off x="2209800" y="1066800"/>
            <a:ext cx="685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428" name="Line 164"/>
          <p:cNvSpPr>
            <a:spLocks noChangeShapeType="1"/>
          </p:cNvSpPr>
          <p:nvPr/>
        </p:nvSpPr>
        <p:spPr bwMode="auto">
          <a:xfrm>
            <a:off x="2209800" y="1066800"/>
            <a:ext cx="685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429" name="Text Box 165"/>
          <p:cNvSpPr txBox="1">
            <a:spLocks noChangeArrowheads="1"/>
          </p:cNvSpPr>
          <p:nvPr/>
        </p:nvSpPr>
        <p:spPr bwMode="auto">
          <a:xfrm>
            <a:off x="533400" y="914400"/>
            <a:ext cx="1752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/>
              <a:t>       Листы 1441</a:t>
            </a:r>
          </a:p>
        </p:txBody>
      </p:sp>
      <p:sp>
        <p:nvSpPr>
          <p:cNvPr id="11432" name="Line 168"/>
          <p:cNvSpPr>
            <a:spLocks noChangeShapeType="1"/>
          </p:cNvSpPr>
          <p:nvPr/>
        </p:nvSpPr>
        <p:spPr bwMode="auto">
          <a:xfrm>
            <a:off x="7239000" y="1981200"/>
            <a:ext cx="0" cy="381000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20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1403350" y="76200"/>
            <a:ext cx="6553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ru-RU" b="1" i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Высокопрочный </a:t>
            </a:r>
            <a:r>
              <a:rPr lang="en-US" b="1" i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Al-Li</a:t>
            </a:r>
            <a:r>
              <a:rPr lang="ru-RU" b="1" i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сплав</a:t>
            </a:r>
            <a:r>
              <a:rPr lang="en-US" b="1" i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b="1" i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В-1469</a:t>
            </a:r>
          </a:p>
        </p:txBody>
      </p:sp>
      <p:pic>
        <p:nvPicPr>
          <p:cNvPr id="13315" name="Picture 3" descr="Для прозрачек"/>
          <p:cNvPicPr>
            <a:picLocks noChangeAspect="1" noChangeArrowheads="1"/>
          </p:cNvPicPr>
          <p:nvPr/>
        </p:nvPicPr>
        <p:blipFill>
          <a:blip r:embed="rId2" cstate="print">
            <a:lum bright="18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152400"/>
            <a:ext cx="10541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Line 4"/>
          <p:cNvSpPr>
            <a:spLocks noChangeShapeType="1"/>
          </p:cNvSpPr>
          <p:nvPr/>
        </p:nvSpPr>
        <p:spPr bwMode="auto">
          <a:xfrm>
            <a:off x="2692400" y="1987550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graphicFrame>
        <p:nvGraphicFramePr>
          <p:cNvPr id="13469" name="Group 157"/>
          <p:cNvGraphicFramePr>
            <a:graphicFrameLocks noGrp="1"/>
          </p:cNvGraphicFramePr>
          <p:nvPr/>
        </p:nvGraphicFramePr>
        <p:xfrm>
          <a:off x="107950" y="3829050"/>
          <a:ext cx="8893175" cy="1736217"/>
        </p:xfrm>
        <a:graphic>
          <a:graphicData uri="http://schemas.openxmlformats.org/drawingml/2006/table">
            <a:tbl>
              <a:tblPr/>
              <a:tblGrid>
                <a:gridCol w="806450"/>
                <a:gridCol w="561975"/>
                <a:gridCol w="719138"/>
                <a:gridCol w="1152525"/>
                <a:gridCol w="863600"/>
                <a:gridCol w="611187"/>
                <a:gridCol w="1620838"/>
                <a:gridCol w="865187"/>
                <a:gridCol w="719138"/>
                <a:gridCol w="973137"/>
              </a:tblGrid>
              <a:tr h="592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Сплав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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г/см</a:t>
                      </a:r>
                      <a:r>
                        <a:rPr kumimoji="0" lang="ru-RU" sz="12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Е, ГПа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</a:t>
                      </a:r>
                      <a:r>
                        <a:rPr kumimoji="0" lang="ru-RU" sz="12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В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, МПа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</a:t>
                      </a:r>
                      <a:r>
                        <a:rPr kumimoji="0" lang="ru-RU" sz="12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0,2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, МПа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δ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, 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СРТУ, 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dl/dN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, мм/кцикл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Δ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К=28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МПа√м (ДП)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МКК, мм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РСК, баллы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</a:t>
                      </a:r>
                      <a:r>
                        <a:rPr kumimoji="0" lang="ru-RU" sz="12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кр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, МПа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(П)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В-1469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2,67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78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520/500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470/440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13/15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0,07-0,14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400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(45 сут.)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4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2198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2,7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76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500/480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440/430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8/9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240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(30 сут.)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364" name="Rectangle 52"/>
          <p:cNvSpPr>
            <a:spLocks noChangeArrowheads="1"/>
          </p:cNvSpPr>
          <p:nvPr/>
        </p:nvSpPr>
        <p:spPr bwMode="auto">
          <a:xfrm>
            <a:off x="76200" y="5516563"/>
            <a:ext cx="38100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sz="1200" b="1"/>
              <a:t>В числителе – направление Д; знаменателе – П </a:t>
            </a:r>
          </a:p>
        </p:txBody>
      </p:sp>
      <p:pic>
        <p:nvPicPr>
          <p:cNvPr id="1336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3" t="1711" b="5754"/>
          <a:stretch>
            <a:fillRect/>
          </a:stretch>
        </p:blipFill>
        <p:spPr bwMode="auto">
          <a:xfrm>
            <a:off x="476250" y="990600"/>
            <a:ext cx="4095750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66" name="Rectangle 58"/>
          <p:cNvSpPr>
            <a:spLocks noChangeArrowheads="1"/>
          </p:cNvSpPr>
          <p:nvPr/>
        </p:nvSpPr>
        <p:spPr bwMode="auto">
          <a:xfrm>
            <a:off x="2743200" y="3397250"/>
            <a:ext cx="4038600" cy="336550"/>
          </a:xfrm>
          <a:prstGeom prst="rect">
            <a:avLst/>
          </a:prstGeom>
          <a:solidFill>
            <a:srgbClr val="CC0000"/>
          </a:solidFill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 lIns="18000" tIns="18000" rIns="18000" bIns="18000" anchor="ctr" anchorCtr="1">
            <a:spAutoFit/>
          </a:bodyPr>
          <a:lstStyle/>
          <a:p>
            <a:pPr algn="ctr"/>
            <a:r>
              <a:rPr lang="ru-RU" sz="1600" b="1">
                <a:solidFill>
                  <a:schemeClr val="bg1"/>
                </a:solidFill>
              </a:rPr>
              <a:t>Сравнительные свойства листов</a:t>
            </a:r>
          </a:p>
        </p:txBody>
      </p:sp>
      <p:pic>
        <p:nvPicPr>
          <p:cNvPr id="13368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25" y="2133600"/>
            <a:ext cx="1728788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69" name="Прямоугольник 11"/>
          <p:cNvSpPr>
            <a:spLocks noChangeArrowheads="1"/>
          </p:cNvSpPr>
          <p:nvPr/>
        </p:nvSpPr>
        <p:spPr bwMode="auto">
          <a:xfrm>
            <a:off x="3733800" y="2484438"/>
            <a:ext cx="857250" cy="571500"/>
          </a:xfrm>
          <a:prstGeom prst="rect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ru-RU" sz="2400">
              <a:latin typeface="Times New Roman" pitchFamily="18" charset="0"/>
            </a:endParaRPr>
          </a:p>
        </p:txBody>
      </p:sp>
      <p:cxnSp>
        <p:nvCxnSpPr>
          <p:cNvPr id="13370" name="Прямая соединительная линия 14"/>
          <p:cNvCxnSpPr>
            <a:cxnSpLocks noChangeShapeType="1"/>
          </p:cNvCxnSpPr>
          <p:nvPr/>
        </p:nvCxnSpPr>
        <p:spPr bwMode="auto">
          <a:xfrm rot="16200000" flipH="1">
            <a:off x="4706938" y="2879725"/>
            <a:ext cx="71438" cy="433387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71" name="Прямая со стрелкой 23"/>
          <p:cNvCxnSpPr>
            <a:cxnSpLocks noChangeShapeType="1"/>
          </p:cNvCxnSpPr>
          <p:nvPr/>
        </p:nvCxnSpPr>
        <p:spPr bwMode="auto">
          <a:xfrm flipH="1">
            <a:off x="6399213" y="2197100"/>
            <a:ext cx="647700" cy="576263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72" name="Прямая со стрелкой 24"/>
          <p:cNvCxnSpPr>
            <a:cxnSpLocks noChangeShapeType="1"/>
          </p:cNvCxnSpPr>
          <p:nvPr/>
        </p:nvCxnSpPr>
        <p:spPr bwMode="auto">
          <a:xfrm flipH="1">
            <a:off x="5822950" y="2197100"/>
            <a:ext cx="1223963" cy="360363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73" name="Прямая со стрелкой 31"/>
          <p:cNvCxnSpPr>
            <a:cxnSpLocks noChangeShapeType="1"/>
          </p:cNvCxnSpPr>
          <p:nvPr/>
        </p:nvCxnSpPr>
        <p:spPr bwMode="auto">
          <a:xfrm flipH="1">
            <a:off x="5967413" y="2771775"/>
            <a:ext cx="1008062" cy="433388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374" name="Line 62"/>
          <p:cNvSpPr>
            <a:spLocks noChangeShapeType="1"/>
          </p:cNvSpPr>
          <p:nvPr/>
        </p:nvSpPr>
        <p:spPr bwMode="auto">
          <a:xfrm flipV="1">
            <a:off x="4598988" y="2197100"/>
            <a:ext cx="360362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75" name="Прямоугольник 16"/>
          <p:cNvSpPr>
            <a:spLocks noChangeArrowheads="1"/>
          </p:cNvSpPr>
          <p:nvPr/>
        </p:nvSpPr>
        <p:spPr bwMode="auto">
          <a:xfrm>
            <a:off x="7046913" y="1981200"/>
            <a:ext cx="143986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1200" b="1">
                <a:cs typeface="Arial" pitchFamily="34" charset="0"/>
              </a:rPr>
              <a:t>Верхняя обшивка крыла и нервюры - ПКМ</a:t>
            </a:r>
          </a:p>
        </p:txBody>
      </p:sp>
      <p:sp>
        <p:nvSpPr>
          <p:cNvPr id="13376" name="Прямоугольник 17"/>
          <p:cNvSpPr>
            <a:spLocks noChangeArrowheads="1"/>
          </p:cNvSpPr>
          <p:nvPr/>
        </p:nvSpPr>
        <p:spPr bwMode="auto">
          <a:xfrm>
            <a:off x="7046913" y="2628900"/>
            <a:ext cx="15128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ru-RU" sz="1200" b="1">
                <a:cs typeface="Arial" pitchFamily="34" charset="0"/>
              </a:rPr>
              <a:t>Нижняя обшивка крыла – сплав 2198</a:t>
            </a:r>
          </a:p>
        </p:txBody>
      </p:sp>
      <p:sp>
        <p:nvSpPr>
          <p:cNvPr id="13377" name="Rectangle 58"/>
          <p:cNvSpPr>
            <a:spLocks noChangeArrowheads="1"/>
          </p:cNvSpPr>
          <p:nvPr/>
        </p:nvSpPr>
        <p:spPr bwMode="auto">
          <a:xfrm>
            <a:off x="1371600" y="533400"/>
            <a:ext cx="7162800" cy="517525"/>
          </a:xfrm>
          <a:prstGeom prst="rect">
            <a:avLst/>
          </a:prstGeom>
          <a:solidFill>
            <a:srgbClr val="CC0000"/>
          </a:solidFill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 lIns="18000" tIns="18000" rIns="18000" bIns="18000" anchor="ctr" anchorCtr="1">
            <a:spAutoFit/>
          </a:bodyPr>
          <a:lstStyle/>
          <a:p>
            <a:r>
              <a:rPr lang="ru-RU" altLang="zh-CN" sz="1400" b="1">
                <a:solidFill>
                  <a:schemeClr val="bg1"/>
                </a:solidFill>
              </a:rPr>
              <a:t>Применение алюминий-литиевых сплавов в перспективных ближне-среднемагистральных самолетах </a:t>
            </a:r>
            <a:r>
              <a:rPr lang="en-US" altLang="zh-CN" sz="1400" b="1">
                <a:solidFill>
                  <a:schemeClr val="bg1"/>
                </a:solidFill>
                <a:ea typeface="SimSun" pitchFamily="2" charset="-122"/>
              </a:rPr>
              <a:t>CSeries </a:t>
            </a:r>
            <a:r>
              <a:rPr lang="ru-RU" altLang="zh-CN" sz="1400" b="1">
                <a:solidFill>
                  <a:schemeClr val="bg1"/>
                </a:solidFill>
              </a:rPr>
              <a:t>компании </a:t>
            </a:r>
            <a:r>
              <a:rPr lang="en-US" altLang="zh-CN" sz="1400" b="1">
                <a:solidFill>
                  <a:schemeClr val="bg1"/>
                </a:solidFill>
                <a:ea typeface="SimSun" pitchFamily="2" charset="-122"/>
              </a:rPr>
              <a:t>Bombardier</a:t>
            </a:r>
            <a:endParaRPr lang="ru-RU" sz="1400" b="1">
              <a:solidFill>
                <a:schemeClr val="bg1"/>
              </a:solidFill>
            </a:endParaRPr>
          </a:p>
        </p:txBody>
      </p:sp>
      <p:sp>
        <p:nvSpPr>
          <p:cNvPr id="13379" name="Line 88"/>
          <p:cNvSpPr>
            <a:spLocks noChangeShapeType="1"/>
          </p:cNvSpPr>
          <p:nvPr/>
        </p:nvSpPr>
        <p:spPr bwMode="auto">
          <a:xfrm>
            <a:off x="1371600" y="457200"/>
            <a:ext cx="7172325" cy="0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82" name="Text Box 137"/>
          <p:cNvSpPr txBox="1">
            <a:spLocks noChangeArrowheads="1"/>
          </p:cNvSpPr>
          <p:nvPr/>
        </p:nvSpPr>
        <p:spPr bwMode="auto">
          <a:xfrm>
            <a:off x="152400" y="5791200"/>
            <a:ext cx="8915400" cy="987425"/>
          </a:xfrm>
          <a:prstGeom prst="rect">
            <a:avLst/>
          </a:prstGeom>
          <a:solidFill>
            <a:srgbClr val="FFCC99">
              <a:alpha val="7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lnSpc>
                <a:spcPct val="70000"/>
              </a:lnSpc>
              <a:spcBef>
                <a:spcPct val="50000"/>
              </a:spcBef>
            </a:pPr>
            <a:r>
              <a:rPr lang="ru-RU" sz="1400" b="1">
                <a:solidFill>
                  <a:srgbClr val="CC0000"/>
                </a:solidFill>
                <a:latin typeface="Times New Roman" pitchFamily="18" charset="0"/>
              </a:rPr>
              <a:t>В рамках ФЦП «Развитие гражданской авиационной техники России на 2002 - 2010 годы и на период до 2015 года», предусмотрена реализация мероприятий НИР по </a:t>
            </a:r>
            <a:r>
              <a:rPr lang="ru-RU" sz="1400" b="1">
                <a:latin typeface="Times New Roman" pitchFamily="18" charset="0"/>
              </a:rPr>
              <a:t>исследованию влияния температурно-временных режимов гомогенизации, прокатки и термической обработки на формирование структурно-фазового состояния и разработка технологии изготовления холоднокатаных неплакированных листов  (толщиной 1-3 мм) из алюминий-литиевого сплава В-1469 с повышенными трещиностойкостью        (K</a:t>
            </a:r>
            <a:r>
              <a:rPr lang="ru-RU" sz="1400" b="1" baseline="-25000">
                <a:latin typeface="Times New Roman" pitchFamily="18" charset="0"/>
              </a:rPr>
              <a:t>c</a:t>
            </a:r>
            <a:r>
              <a:rPr lang="ru-RU" sz="1400" b="1" baseline="30000">
                <a:latin typeface="Times New Roman" pitchFamily="18" charset="0"/>
              </a:rPr>
              <a:t>у</a:t>
            </a:r>
            <a:r>
              <a:rPr lang="ru-RU" sz="1400" b="1">
                <a:latin typeface="Times New Roman" pitchFamily="18" charset="0"/>
              </a:rPr>
              <a:t>=130 МПа</a:t>
            </a:r>
            <a:r>
              <a:rPr lang="ru-RU" sz="1400" b="1">
                <a:latin typeface="Times New Roman" pitchFamily="18" charset="0"/>
                <a:sym typeface="Symbol" pitchFamily="18" charset="2"/>
              </a:rPr>
              <a:t></a:t>
            </a:r>
            <a:r>
              <a:rPr lang="ru-RU" sz="1400" b="1">
                <a:latin typeface="Times New Roman" pitchFamily="18" charset="0"/>
              </a:rPr>
              <a:t>м при B=750 мм) и пластичностью δ </a:t>
            </a:r>
            <a:r>
              <a:rPr lang="ru-RU" sz="1400" b="1">
                <a:latin typeface="Times New Roman" pitchFamily="18" charset="0"/>
                <a:sym typeface="Symbol" pitchFamily="18" charset="2"/>
              </a:rPr>
              <a:t></a:t>
            </a:r>
            <a:r>
              <a:rPr lang="ru-RU" sz="1400" b="1">
                <a:latin typeface="Times New Roman" pitchFamily="18" charset="0"/>
              </a:rPr>
              <a:t> 8 % применительно к элементам обшивки фюзеляжа.</a:t>
            </a:r>
          </a:p>
        </p:txBody>
      </p:sp>
      <p:sp>
        <p:nvSpPr>
          <p:cNvPr id="13383" name="Text Box 52"/>
          <p:cNvSpPr txBox="1">
            <a:spLocks noChangeArrowheads="1"/>
          </p:cNvSpPr>
          <p:nvPr/>
        </p:nvSpPr>
        <p:spPr bwMode="auto">
          <a:xfrm>
            <a:off x="5410200" y="1143000"/>
            <a:ext cx="3124200" cy="822325"/>
          </a:xfrm>
          <a:prstGeom prst="rect">
            <a:avLst/>
          </a:prstGeom>
          <a:solidFill>
            <a:srgbClr val="CC0000"/>
          </a:solidFill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 lIns="18000" tIns="18000" rIns="18000" bIns="1800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ru-RU" sz="1200" b="1">
                <a:solidFill>
                  <a:schemeClr val="bg1"/>
                </a:solidFill>
              </a:rPr>
              <a:t>Обшивка и силовой набор </a:t>
            </a:r>
          </a:p>
          <a:p>
            <a:pPr algn="ctr"/>
            <a:r>
              <a:rPr lang="ru-RU" sz="1200" b="1">
                <a:solidFill>
                  <a:schemeClr val="bg1"/>
                </a:solidFill>
              </a:rPr>
              <a:t>из </a:t>
            </a:r>
            <a:r>
              <a:rPr lang="en-US" sz="1200" b="1">
                <a:solidFill>
                  <a:schemeClr val="bg1"/>
                </a:solidFill>
              </a:rPr>
              <a:t>Al-Li</a:t>
            </a:r>
            <a:r>
              <a:rPr lang="ru-RU" sz="1200" b="1">
                <a:solidFill>
                  <a:schemeClr val="bg1"/>
                </a:solidFill>
              </a:rPr>
              <a:t> сплава 2198</a:t>
            </a:r>
          </a:p>
          <a:p>
            <a:pPr algn="ctr"/>
            <a:r>
              <a:rPr lang="ru-RU" sz="1200" b="1">
                <a:solidFill>
                  <a:schemeClr val="bg1"/>
                </a:solidFill>
              </a:rPr>
              <a:t>(российский аналог – В-1469)</a:t>
            </a:r>
          </a:p>
          <a:p>
            <a:pPr algn="ctr"/>
            <a:r>
              <a:rPr lang="ru-RU" sz="1200" b="1">
                <a:solidFill>
                  <a:schemeClr val="bg1"/>
                </a:solidFill>
              </a:rPr>
              <a:t>Фюзеляж – сварной, крыло - клепаное</a:t>
            </a:r>
          </a:p>
        </p:txBody>
      </p:sp>
    </p:spTree>
    <p:extLst>
      <p:ext uri="{BB962C8B-B14F-4D97-AF65-F5344CB8AC3E}">
        <p14:creationId xmlns:p14="http://schemas.microsoft.com/office/powerpoint/2010/main" val="333536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Естественные композиционные материалы на основе титана с регламентированной </a:t>
            </a:r>
            <a:r>
              <a:rPr lang="el-GR" sz="2800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β</a:t>
            </a:r>
            <a:r>
              <a:rPr lang="ru-RU" sz="2800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структурой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(лаб. 8)</a:t>
            </a:r>
            <a:r>
              <a:rPr lang="ru-RU" sz="2800" b="1" dirty="0"/>
              <a:t> </a:t>
            </a:r>
            <a:br>
              <a:rPr lang="ru-RU" sz="2800" b="1" dirty="0"/>
            </a:b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>
              <a:lnSpc>
                <a:spcPct val="90000"/>
              </a:lnSpc>
            </a:pPr>
            <a:r>
              <a:rPr lang="ru-RU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Задачи:</a:t>
            </a:r>
            <a:endParaRPr lang="ru-RU" sz="14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lnSpc>
                <a:spcPct val="90000"/>
              </a:lnSpc>
              <a:buFontTx/>
              <a:buChar char="•"/>
            </a:pPr>
            <a:r>
              <a:rPr lang="ru-RU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b="1" dirty="0">
                <a:solidFill>
                  <a:srgbClr val="0066CC"/>
                </a:solidFill>
              </a:rPr>
              <a:t>Создание естественных композиционных материалов на основе титана с регламентированной β структурой за счет выделений дисперсных частиц </a:t>
            </a:r>
            <a:r>
              <a:rPr lang="ru-RU" b="1" dirty="0" err="1">
                <a:solidFill>
                  <a:srgbClr val="0066CC"/>
                </a:solidFill>
              </a:rPr>
              <a:t>металлидных</a:t>
            </a:r>
            <a:r>
              <a:rPr lang="ru-RU" b="1" dirty="0">
                <a:solidFill>
                  <a:srgbClr val="0066CC"/>
                </a:solidFill>
              </a:rPr>
              <a:t> соединений (</a:t>
            </a:r>
            <a:r>
              <a:rPr lang="ru-RU" b="1" dirty="0" err="1">
                <a:solidFill>
                  <a:srgbClr val="0066CC"/>
                </a:solidFill>
              </a:rPr>
              <a:t>TiB</a:t>
            </a:r>
            <a:r>
              <a:rPr lang="ru-RU" b="1" dirty="0">
                <a:solidFill>
                  <a:srgbClr val="0066CC"/>
                </a:solidFill>
              </a:rPr>
              <a:t>, </a:t>
            </a:r>
            <a:r>
              <a:rPr lang="ru-RU" b="1" dirty="0" err="1">
                <a:solidFill>
                  <a:srgbClr val="0066CC"/>
                </a:solidFill>
              </a:rPr>
              <a:t>МоSi</a:t>
            </a:r>
            <a:r>
              <a:rPr lang="ru-RU" b="1" dirty="0">
                <a:solidFill>
                  <a:srgbClr val="0066CC"/>
                </a:solidFill>
              </a:rPr>
              <a:t>, </a:t>
            </a:r>
            <a:r>
              <a:rPr lang="ru-RU" b="1" dirty="0" err="1">
                <a:solidFill>
                  <a:srgbClr val="0066CC"/>
                </a:solidFill>
              </a:rPr>
              <a:t>TiC</a:t>
            </a:r>
            <a:r>
              <a:rPr lang="ru-RU" b="1" dirty="0">
                <a:solidFill>
                  <a:srgbClr val="0066CC"/>
                </a:solidFill>
              </a:rPr>
              <a:t> и др.), обладающих высокими прочностью при комнатной и рабочей температурах </a:t>
            </a:r>
            <a:br>
              <a:rPr lang="ru-RU" b="1" dirty="0">
                <a:solidFill>
                  <a:srgbClr val="0066CC"/>
                </a:solidFill>
              </a:rPr>
            </a:br>
            <a:r>
              <a:rPr lang="ru-RU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(σ</a:t>
            </a:r>
            <a:r>
              <a:rPr lang="ru-RU" b="1" baseline="-25000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В</a:t>
            </a:r>
            <a:r>
              <a:rPr lang="ru-RU" b="1" baseline="30000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20</a:t>
            </a:r>
            <a:r>
              <a:rPr lang="ru-RU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=1600 МПа, σ</a:t>
            </a:r>
            <a:r>
              <a:rPr lang="ru-RU" b="1" baseline="-25000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В</a:t>
            </a:r>
            <a:r>
              <a:rPr lang="ru-RU" b="1" baseline="30000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350</a:t>
            </a:r>
            <a:r>
              <a:rPr lang="ru-RU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=1100 МПа</a:t>
            </a:r>
            <a:r>
              <a:rPr lang="ru-RU" b="1" dirty="0">
                <a:solidFill>
                  <a:srgbClr val="0066CC"/>
                </a:solidFill>
              </a:rPr>
              <a:t>) и технологичностью для изготовления </a:t>
            </a:r>
            <a:r>
              <a:rPr lang="ru-RU" b="1" dirty="0" err="1">
                <a:solidFill>
                  <a:srgbClr val="0066CC"/>
                </a:solidFill>
              </a:rPr>
              <a:t>сложнопрофильных</a:t>
            </a:r>
            <a:r>
              <a:rPr lang="ru-RU" b="1" dirty="0">
                <a:solidFill>
                  <a:srgbClr val="0066CC"/>
                </a:solidFill>
              </a:rPr>
              <a:t> полуфабрикатов</a:t>
            </a:r>
            <a:endParaRPr lang="ru-RU" b="1" dirty="0">
              <a:solidFill>
                <a:srgbClr val="990033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8957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0">
            <a:gsLst>
              <a:gs pos="0">
                <a:srgbClr val="291D89"/>
              </a:gs>
              <a:gs pos="100000">
                <a:srgbClr val="291D89">
                  <a:gamma/>
                  <a:tint val="66667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>
              <a:lnSpc>
                <a:spcPct val="85000"/>
              </a:lnSpc>
              <a:defRPr/>
            </a:pPr>
            <a:endParaRPr lang="ru-RU" sz="4800">
              <a:solidFill>
                <a:srgbClr val="EAF2F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aettenschweiler" pitchFamily="34" charset="0"/>
            </a:endParaRPr>
          </a:p>
        </p:txBody>
      </p:sp>
      <p:sp>
        <p:nvSpPr>
          <p:cNvPr id="141315" name="Rectangle 3"/>
          <p:cNvSpPr>
            <a:spLocks noChangeArrowheads="1"/>
          </p:cNvSpPr>
          <p:nvPr/>
        </p:nvSpPr>
        <p:spPr bwMode="auto">
          <a:xfrm>
            <a:off x="1143000" y="50800"/>
            <a:ext cx="8001000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85000"/>
              </a:lnSpc>
            </a:pPr>
            <a:r>
              <a:rPr lang="ru-RU" sz="2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Перспективы развития зарубежной гражданской авиации</a:t>
            </a:r>
          </a:p>
        </p:txBody>
      </p:sp>
      <p:pic>
        <p:nvPicPr>
          <p:cNvPr id="141316" name="Picture 5" descr="Для прозраче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105727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Rectangle 3"/>
          <p:cNvSpPr>
            <a:spLocks noChangeArrowheads="1"/>
          </p:cNvSpPr>
          <p:nvPr/>
        </p:nvSpPr>
        <p:spPr bwMode="auto">
          <a:xfrm>
            <a:off x="0" y="914400"/>
            <a:ext cx="9144000" cy="135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36000" tIns="36000" rIns="36000" bIns="3600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4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В 2008 году NASA выделило $12,4 миллиона объединённым командам институтов и промышленных гигантов на проработку передовых концепций самолётов, уходящих на три поколения дальше существующих коммерческих лайнеров, обеспечивающих: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ru-RU" sz="140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сокращение уровня шума на</a:t>
            </a:r>
            <a:r>
              <a:rPr lang="ru-RU" sz="140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</a:t>
            </a:r>
            <a:r>
              <a:rPr lang="ru-RU" sz="1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71 децибел</a:t>
            </a:r>
            <a:r>
              <a:rPr lang="ru-RU" sz="140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</a:t>
            </a:r>
            <a:r>
              <a:rPr lang="ru-RU" sz="140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против существующих авиационных норм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ru-RU" sz="140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</a:t>
            </a:r>
            <a:r>
              <a:rPr lang="ru-RU" sz="1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75%</a:t>
            </a:r>
            <a:r>
              <a:rPr lang="ru-RU" sz="140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</a:t>
            </a:r>
            <a:r>
              <a:rPr lang="ru-RU" sz="140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сокращения выбросов окислов азота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ru-RU" sz="140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</a:t>
            </a:r>
            <a:r>
              <a:rPr lang="ru-RU" sz="1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более чем 70-процентное</a:t>
            </a:r>
            <a:r>
              <a:rPr lang="ru-RU" sz="140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</a:t>
            </a:r>
            <a:r>
              <a:rPr lang="ru-RU" sz="140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снижение расхода топлива</a:t>
            </a:r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3924300" y="5653088"/>
            <a:ext cx="4991100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36000" tIns="36000" rIns="36000" bIns="36000">
            <a:spAutoFit/>
          </a:bodyPr>
          <a:lstStyle/>
          <a:p>
            <a:pPr algn="ctr">
              <a:defRPr/>
            </a:pPr>
            <a:r>
              <a:rPr lang="ru-RU" sz="1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Требуются:</a:t>
            </a:r>
            <a:r>
              <a:rPr lang="ru-RU" sz="16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сплавы с памятью формы, керамические и композиционные материалы, углеродные нанотрубки и волоконно-оптические системы, самовосстанавливающаяся «кожа» и др.</a:t>
            </a:r>
            <a:endParaRPr lang="ru-RU" sz="16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</p:txBody>
      </p:sp>
      <p:pic>
        <p:nvPicPr>
          <p:cNvPr id="14132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66950"/>
            <a:ext cx="2860675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0" name="Rectangle 6"/>
          <p:cNvSpPr>
            <a:spLocks noChangeArrowheads="1"/>
          </p:cNvSpPr>
          <p:nvPr/>
        </p:nvSpPr>
        <p:spPr bwMode="auto">
          <a:xfrm>
            <a:off x="304800" y="4217988"/>
            <a:ext cx="2514600" cy="89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300" b="1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Silent Efficient Low Emissions Commercial Transport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1300">
                <a:cs typeface="Arial" pitchFamily="34" charset="0"/>
              </a:rPr>
              <a:t>компании Northrop Grumman: взлётная полоса всего в 1,5 километра</a:t>
            </a:r>
          </a:p>
        </p:txBody>
      </p:sp>
      <p:pic>
        <p:nvPicPr>
          <p:cNvPr id="141322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266950"/>
            <a:ext cx="2895600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23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07" b="9471"/>
          <a:stretch>
            <a:fillRect/>
          </a:stretch>
        </p:blipFill>
        <p:spPr bwMode="auto">
          <a:xfrm>
            <a:off x="6116638" y="2266950"/>
            <a:ext cx="2951162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3" name="Rectangle 9"/>
          <p:cNvSpPr>
            <a:spLocks noChangeArrowheads="1"/>
          </p:cNvSpPr>
          <p:nvPr/>
        </p:nvSpPr>
        <p:spPr bwMode="auto">
          <a:xfrm>
            <a:off x="3132138" y="4179888"/>
            <a:ext cx="2879725" cy="125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300" b="1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Double Bubble D8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1300">
                <a:cs typeface="Arial" pitchFamily="34" charset="0"/>
              </a:rPr>
              <a:t>(Массачусетский технологический институт): фюзеляж представляет собой пару сращённых продольно классических фюзеляжей - сочетание прочности, лёгкости и невиданного простора</a:t>
            </a:r>
          </a:p>
        </p:txBody>
      </p:sp>
      <p:sp>
        <p:nvSpPr>
          <p:cNvPr id="72714" name="Rectangle 10"/>
          <p:cNvSpPr>
            <a:spLocks noChangeArrowheads="1"/>
          </p:cNvSpPr>
          <p:nvPr/>
        </p:nvSpPr>
        <p:spPr bwMode="auto">
          <a:xfrm>
            <a:off x="6084888" y="4252913"/>
            <a:ext cx="2879725" cy="125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300">
                <a:cs typeface="Arial" pitchFamily="34" charset="0"/>
              </a:rPr>
              <a:t>Сверхзвуковой пассажирский лайнер 2035 года</a:t>
            </a:r>
            <a:r>
              <a:rPr lang="ru-RU" sz="1300" b="1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Icon-II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1300">
                <a:cs typeface="Arial" pitchFamily="34" charset="0"/>
              </a:rPr>
              <a:t>(</a:t>
            </a:r>
            <a:r>
              <a:rPr lang="en-US" sz="1300">
                <a:cs typeface="Arial" pitchFamily="34" charset="0"/>
              </a:rPr>
              <a:t>Boeing</a:t>
            </a:r>
            <a:r>
              <a:rPr lang="ru-RU" sz="1300">
                <a:cs typeface="Arial" pitchFamily="34" charset="0"/>
              </a:rPr>
              <a:t>): крейсерская скорость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1300">
                <a:cs typeface="Arial" pitchFamily="34" charset="0"/>
              </a:rPr>
              <a:t>1,6 М, расстояние 5-9 тысяч км; значительно экономичнее и намного тише сверхзвуковиков-предшественников</a:t>
            </a:r>
          </a:p>
        </p:txBody>
      </p:sp>
      <p:pic>
        <p:nvPicPr>
          <p:cNvPr id="141326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148263"/>
            <a:ext cx="1220788" cy="166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6" name="Rectangle 12"/>
          <p:cNvSpPr>
            <a:spLocks noChangeArrowheads="1"/>
          </p:cNvSpPr>
          <p:nvPr/>
        </p:nvSpPr>
        <p:spPr bwMode="auto">
          <a:xfrm>
            <a:off x="1619250" y="5364163"/>
            <a:ext cx="1944688" cy="125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300">
                <a:cs typeface="Arial" pitchFamily="34" charset="0"/>
              </a:rPr>
              <a:t>«Ультразелёный» лайнер</a:t>
            </a:r>
            <a:r>
              <a:rPr lang="ru-RU" sz="1300" b="1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Volt </a:t>
            </a:r>
            <a:r>
              <a:rPr lang="ru-RU" sz="1300">
                <a:cs typeface="Arial" pitchFamily="34" charset="0"/>
              </a:rPr>
              <a:t>(</a:t>
            </a:r>
            <a:r>
              <a:rPr lang="en-US" sz="1300">
                <a:cs typeface="Arial" pitchFamily="34" charset="0"/>
              </a:rPr>
              <a:t>Boeing</a:t>
            </a:r>
            <a:r>
              <a:rPr lang="ru-RU" sz="1300">
                <a:cs typeface="Arial" pitchFamily="34" charset="0"/>
              </a:rPr>
              <a:t>): гибридная силовая установка - газовая турбина, и встроенный в неё же 5500-сильный электромотор</a:t>
            </a:r>
          </a:p>
        </p:txBody>
      </p:sp>
    </p:spTree>
    <p:extLst>
      <p:ext uri="{BB962C8B-B14F-4D97-AF65-F5344CB8AC3E}">
        <p14:creationId xmlns:p14="http://schemas.microsoft.com/office/powerpoint/2010/main" val="30274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Тарельчатые пружин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350" y="3568700"/>
            <a:ext cx="3694113" cy="125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611188" y="260350"/>
            <a:ext cx="81375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b="1" i="1">
                <a:solidFill>
                  <a:srgbClr val="FF3300"/>
                </a:solidFill>
              </a:rPr>
              <a:t>ВЫСОКОПРОЧНЫЙ   ВЫСОКОТЕХНОЛОГИЧНЫЙ</a:t>
            </a:r>
            <a:endParaRPr lang="ru-RU">
              <a:solidFill>
                <a:srgbClr val="FF3300"/>
              </a:solidFill>
            </a:endParaRPr>
          </a:p>
          <a:p>
            <a:pPr algn="ctr"/>
            <a:r>
              <a:rPr lang="ru-RU" b="1" i="1">
                <a:solidFill>
                  <a:srgbClr val="FF3300"/>
                </a:solidFill>
              </a:rPr>
              <a:t>ТИТАНОВЫЙ  ПСЕВДО-</a:t>
            </a:r>
            <a:r>
              <a:rPr lang="ru-RU" b="1" i="1">
                <a:solidFill>
                  <a:srgbClr val="FF3300"/>
                </a:solidFill>
                <a:sym typeface="Symbol" pitchFamily="18" charset="2"/>
              </a:rPr>
              <a:t></a:t>
            </a:r>
            <a:r>
              <a:rPr lang="ru-RU" b="1" i="1">
                <a:solidFill>
                  <a:srgbClr val="FF3300"/>
                </a:solidFill>
              </a:rPr>
              <a:t>-СПЛАВ ВТ32</a:t>
            </a:r>
            <a:endParaRPr lang="ru-RU">
              <a:solidFill>
                <a:srgbClr val="FF3300"/>
              </a:solidFill>
            </a:endParaRP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161925" y="957263"/>
            <a:ext cx="8774113" cy="70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b="1">
                <a:solidFill>
                  <a:srgbClr val="0000FF"/>
                </a:solidFill>
                <a:latin typeface="Times New Roman" pitchFamily="18" charset="0"/>
              </a:rPr>
              <a:t>ДЛЯ ЛИСТОВЫХ, ШТАМПОСВАРНЫХ И СОТОВЫХ КОНСТРУКЦИЙ ПЛАНЕРА</a:t>
            </a:r>
          </a:p>
          <a:p>
            <a:pPr algn="ctr">
              <a:spcBef>
                <a:spcPct val="50000"/>
              </a:spcBef>
            </a:pPr>
            <a:r>
              <a:rPr lang="ru-RU" sz="1600" b="1">
                <a:solidFill>
                  <a:srgbClr val="0000FF"/>
                </a:solidFill>
                <a:latin typeface="Times New Roman" pitchFamily="18" charset="0"/>
              </a:rPr>
              <a:t>C Траб </a:t>
            </a:r>
            <a:r>
              <a:rPr lang="ru-RU" sz="1600" b="1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</a:t>
            </a:r>
            <a:r>
              <a:rPr lang="ru-RU" sz="1600" b="1">
                <a:solidFill>
                  <a:srgbClr val="0000FF"/>
                </a:solidFill>
                <a:latin typeface="Times New Roman" pitchFamily="18" charset="0"/>
              </a:rPr>
              <a:t>350</a:t>
            </a:r>
            <a:r>
              <a:rPr lang="ru-RU" sz="1600" b="1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</a:t>
            </a:r>
            <a:r>
              <a:rPr lang="ru-RU" sz="1600" b="1">
                <a:solidFill>
                  <a:srgbClr val="0000FF"/>
                </a:solidFill>
                <a:latin typeface="Times New Roman" pitchFamily="18" charset="0"/>
              </a:rPr>
              <a:t>С</a:t>
            </a:r>
          </a:p>
        </p:txBody>
      </p:sp>
      <p:graphicFrame>
        <p:nvGraphicFramePr>
          <p:cNvPr id="40965" name="Group 5"/>
          <p:cNvGraphicFramePr>
            <a:graphicFrameLocks noGrp="1"/>
          </p:cNvGraphicFramePr>
          <p:nvPr>
            <p:ph sz="quarter" idx="4294967295"/>
          </p:nvPr>
        </p:nvGraphicFramePr>
        <p:xfrm>
          <a:off x="107950" y="2122488"/>
          <a:ext cx="5903913" cy="1263968"/>
        </p:xfrm>
        <a:graphic>
          <a:graphicData uri="http://schemas.openxmlformats.org/drawingml/2006/table">
            <a:tbl>
              <a:tblPr/>
              <a:tblGrid>
                <a:gridCol w="1047750"/>
                <a:gridCol w="1427163"/>
                <a:gridCol w="1430337"/>
                <a:gridCol w="817563"/>
                <a:gridCol w="1181100"/>
              </a:tblGrid>
              <a:tr h="638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Сплав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F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</a:t>
                      </a:r>
                      <a:r>
                        <a:rPr kumimoji="0" lang="ru-RU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В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,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МПа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F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</a:t>
                      </a:r>
                      <a:r>
                        <a:rPr kumimoji="0" lang="ru-RU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0,2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,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МПа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F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,%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F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</a:t>
                      </a:r>
                      <a:r>
                        <a:rPr kumimoji="0" lang="ru-RU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100</a:t>
                      </a:r>
                      <a:r>
                        <a:rPr kumimoji="0" 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350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МПа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F1F2"/>
                    </a:solidFill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ВТ32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1200-1300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1160-1230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5-9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960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0985" name="Group 25"/>
          <p:cNvGraphicFramePr>
            <a:graphicFrameLocks noGrp="1"/>
          </p:cNvGraphicFramePr>
          <p:nvPr>
            <p:ph sz="quarter" idx="4294967295"/>
          </p:nvPr>
        </p:nvGraphicFramePr>
        <p:xfrm>
          <a:off x="71438" y="5284788"/>
          <a:ext cx="7208837" cy="1339469"/>
        </p:xfrm>
        <a:graphic>
          <a:graphicData uri="http://schemas.openxmlformats.org/drawingml/2006/table">
            <a:tbl>
              <a:tblPr/>
              <a:tblGrid>
                <a:gridCol w="1060450"/>
                <a:gridCol w="1152525"/>
                <a:gridCol w="963612"/>
                <a:gridCol w="1228725"/>
                <a:gridCol w="1501775"/>
                <a:gridCol w="1301750"/>
              </a:tblGrid>
              <a:tr h="682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Сплав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F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</a:t>
                      </a:r>
                      <a:r>
                        <a:rPr kumimoji="0" lang="ru-RU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В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,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МПа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F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  %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F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Вытяжк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а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</a:t>
                      </a:r>
                      <a:r>
                        <a:rPr kumimoji="0" lang="en-U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выт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.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F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Отбортовка,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К</a:t>
                      </a:r>
                      <a:r>
                        <a:rPr kumimoji="0" lang="en-U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отб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.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F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Гибка,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</a:t>
                      </a:r>
                      <a:r>
                        <a:rPr kumimoji="0" lang="en-U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min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F1F2"/>
                    </a:solidFill>
                  </a:tcPr>
                </a:tc>
              </a:tr>
              <a:tr h="644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ВТ32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800-900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16-20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1,75-1,9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1,6-1,75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(2,3-2,6)t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</a:tbl>
          </a:graphicData>
        </a:graphic>
      </p:graphicFrame>
      <p:sp>
        <p:nvSpPr>
          <p:cNvPr id="41008" name="Text Box 48"/>
          <p:cNvSpPr txBox="1">
            <a:spLocks noChangeArrowheads="1"/>
          </p:cNvSpPr>
          <p:nvPr/>
        </p:nvSpPr>
        <p:spPr bwMode="auto">
          <a:xfrm>
            <a:off x="161925" y="1697038"/>
            <a:ext cx="41941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1">
                <a:solidFill>
                  <a:srgbClr val="0000FF"/>
                </a:solidFill>
                <a:latin typeface="Times New Roman" pitchFamily="18" charset="0"/>
              </a:rPr>
              <a:t>Типичные свойства сплавов / лист</a:t>
            </a:r>
            <a:r>
              <a:rPr lang="en-US" sz="1600" b="1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ru-RU" sz="1600" b="1">
                <a:solidFill>
                  <a:srgbClr val="0000FF"/>
                </a:solidFill>
                <a:latin typeface="Times New Roman" pitchFamily="18" charset="0"/>
              </a:rPr>
              <a:t>/</a:t>
            </a:r>
          </a:p>
        </p:txBody>
      </p:sp>
      <p:sp>
        <p:nvSpPr>
          <p:cNvPr id="41009" name="Text Box 49"/>
          <p:cNvSpPr txBox="1">
            <a:spLocks noChangeArrowheads="1"/>
          </p:cNvSpPr>
          <p:nvPr/>
        </p:nvSpPr>
        <p:spPr bwMode="auto">
          <a:xfrm>
            <a:off x="144463" y="4848225"/>
            <a:ext cx="51927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1">
                <a:solidFill>
                  <a:srgbClr val="0000FF"/>
                </a:solidFill>
                <a:latin typeface="Times New Roman" pitchFamily="18" charset="0"/>
              </a:rPr>
              <a:t>Свойства сплавов при холодной листовой штамповке</a:t>
            </a:r>
          </a:p>
        </p:txBody>
      </p:sp>
      <p:pic>
        <p:nvPicPr>
          <p:cNvPr id="41010" name="Picture 50" descr="Для прозрачек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936625" cy="4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1" name="Picture 51" descr="2Сотовый заполнителькопирова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538" y="1360488"/>
            <a:ext cx="221615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2" name="Picture 52" descr="Сотовый заполнителькопировани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663" y="4721225"/>
            <a:ext cx="1347787" cy="176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13" name="Text Box 53"/>
          <p:cNvSpPr txBox="1">
            <a:spLocks noChangeArrowheads="1"/>
          </p:cNvSpPr>
          <p:nvPr/>
        </p:nvSpPr>
        <p:spPr bwMode="auto">
          <a:xfrm>
            <a:off x="6867525" y="4384675"/>
            <a:ext cx="21478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1400" b="1">
                <a:solidFill>
                  <a:srgbClr val="0000FF"/>
                </a:solidFill>
              </a:rPr>
              <a:t>сотовый заполнитель</a:t>
            </a:r>
          </a:p>
        </p:txBody>
      </p:sp>
      <p:sp>
        <p:nvSpPr>
          <p:cNvPr id="41014" name="Text Box 54"/>
          <p:cNvSpPr txBox="1">
            <a:spLocks noChangeArrowheads="1"/>
          </p:cNvSpPr>
          <p:nvPr/>
        </p:nvSpPr>
        <p:spPr bwMode="auto">
          <a:xfrm>
            <a:off x="1160463" y="3654425"/>
            <a:ext cx="2197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1400" b="1">
                <a:solidFill>
                  <a:srgbClr val="0000FF"/>
                </a:solidFill>
              </a:rPr>
              <a:t>тарельчатые пружины</a:t>
            </a:r>
          </a:p>
        </p:txBody>
      </p:sp>
    </p:spTree>
    <p:extLst>
      <p:ext uri="{BB962C8B-B14F-4D97-AF65-F5344CB8AC3E}">
        <p14:creationId xmlns:p14="http://schemas.microsoft.com/office/powerpoint/2010/main" val="169203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1403350" y="0"/>
            <a:ext cx="74168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b="1" i="1">
                <a:solidFill>
                  <a:srgbClr val="FF3300"/>
                </a:solidFill>
              </a:rPr>
              <a:t>КОНСТРУКЦИОННЫЙ ЛИСТОВОЙ ТИТАНОВЫЙ </a:t>
            </a:r>
          </a:p>
          <a:p>
            <a:pPr algn="ctr"/>
            <a:r>
              <a:rPr lang="en-US" b="1" i="1">
                <a:solidFill>
                  <a:srgbClr val="FF3300"/>
                </a:solidFill>
              </a:rPr>
              <a:t> </a:t>
            </a:r>
            <a:r>
              <a:rPr lang="ru-RU" b="1" i="1">
                <a:solidFill>
                  <a:srgbClr val="FF3300"/>
                </a:solidFill>
              </a:rPr>
              <a:t>ПСЕВДО – </a:t>
            </a:r>
            <a:r>
              <a:rPr lang="el-GR" sz="2000" b="1" i="1">
                <a:solidFill>
                  <a:srgbClr val="FF3300"/>
                </a:solidFill>
                <a:cs typeface="Arial" pitchFamily="34" charset="0"/>
              </a:rPr>
              <a:t>α</a:t>
            </a:r>
            <a:r>
              <a:rPr lang="en-US" sz="2000" b="1" i="1">
                <a:solidFill>
                  <a:srgbClr val="FF3300"/>
                </a:solidFill>
                <a:cs typeface="Arial" pitchFamily="34" charset="0"/>
              </a:rPr>
              <a:t> </a:t>
            </a:r>
            <a:r>
              <a:rPr lang="ru-RU" b="1" i="1">
                <a:solidFill>
                  <a:srgbClr val="FF3300"/>
                </a:solidFill>
              </a:rPr>
              <a:t>СПЛАВ </a:t>
            </a:r>
            <a:r>
              <a:rPr lang="ru-RU" sz="2000" b="1">
                <a:solidFill>
                  <a:srgbClr val="FF3300"/>
                </a:solidFill>
              </a:rPr>
              <a:t>ВТ38</a:t>
            </a:r>
            <a:endParaRPr lang="ru-RU" b="1" i="1">
              <a:solidFill>
                <a:srgbClr val="FF3300"/>
              </a:solidFill>
            </a:endParaRPr>
          </a:p>
          <a:p>
            <a:pPr algn="ctr"/>
            <a:r>
              <a:rPr lang="ru-RU" b="1" i="1">
                <a:solidFill>
                  <a:srgbClr val="FF3300"/>
                </a:solidFill>
              </a:rPr>
              <a:t>ВЫСОКОТЕМПЕРАТУРНОГО ПРИМЕНЕНИЯ</a:t>
            </a:r>
          </a:p>
        </p:txBody>
      </p:sp>
      <p:pic>
        <p:nvPicPr>
          <p:cNvPr id="43011" name="Picture 3" descr="Для прозрачек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936625" cy="4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-541338" y="3309938"/>
            <a:ext cx="914400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1835150" y="1484313"/>
            <a:ext cx="5721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1400" b="1" u="sng">
                <a:solidFill>
                  <a:srgbClr val="0000FF"/>
                </a:solidFill>
                <a:latin typeface="Times New Roman" pitchFamily="18" charset="0"/>
              </a:rPr>
              <a:t>ОСНОВНЫЕ ХАРАКТЕРИСТИКИ</a:t>
            </a:r>
          </a:p>
        </p:txBody>
      </p:sp>
      <p:graphicFrame>
        <p:nvGraphicFramePr>
          <p:cNvPr id="43014" name="Object 6"/>
          <p:cNvGraphicFramePr>
            <a:graphicFrameLocks noChangeAspect="1"/>
          </p:cNvGraphicFramePr>
          <p:nvPr/>
        </p:nvGraphicFramePr>
        <p:xfrm>
          <a:off x="2339975" y="5229225"/>
          <a:ext cx="752475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Формула" r:id="rId4" imgW="393480" imgH="317160" progId="Equation.3">
                  <p:embed/>
                </p:oleObj>
              </mc:Choice>
              <mc:Fallback>
                <p:oleObj name="Формула" r:id="rId4" imgW="393480" imgH="317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975" y="5229225"/>
                        <a:ext cx="752475" cy="525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5" name="Text Box 7"/>
          <p:cNvSpPr txBox="1">
            <a:spLocks noChangeArrowheads="1"/>
          </p:cNvSpPr>
          <p:nvPr/>
        </p:nvSpPr>
        <p:spPr bwMode="auto">
          <a:xfrm rot="16200000">
            <a:off x="-1126331" y="3740944"/>
            <a:ext cx="28686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000" b="1"/>
              <a:t>Напряжение, МПа</a:t>
            </a:r>
          </a:p>
        </p:txBody>
      </p:sp>
      <p:graphicFrame>
        <p:nvGraphicFramePr>
          <p:cNvPr id="43016" name="Object 8"/>
          <p:cNvGraphicFramePr>
            <a:graphicFrameLocks noChangeAspect="1"/>
          </p:cNvGraphicFramePr>
          <p:nvPr/>
        </p:nvGraphicFramePr>
        <p:xfrm>
          <a:off x="576263" y="1844675"/>
          <a:ext cx="6300787" cy="3529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Диаграмма" r:id="rId6" imgW="6096090" imgH="4076730" progId="MSGraph.Chart.8">
                  <p:embed followColorScheme="full"/>
                </p:oleObj>
              </mc:Choice>
              <mc:Fallback>
                <p:oleObj name="Диаграмма" r:id="rId6" imgW="6096090" imgH="407673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263" y="1844675"/>
                        <a:ext cx="6300787" cy="3529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17" name="Object 9"/>
          <p:cNvGraphicFramePr>
            <a:graphicFrameLocks noChangeAspect="1"/>
          </p:cNvGraphicFramePr>
          <p:nvPr/>
        </p:nvGraphicFramePr>
        <p:xfrm>
          <a:off x="1187450" y="5229225"/>
          <a:ext cx="814388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Формула" r:id="rId8" imgW="393480" imgH="317160" progId="Equation.3">
                  <p:embed/>
                </p:oleObj>
              </mc:Choice>
              <mc:Fallback>
                <p:oleObj name="Формула" r:id="rId8" imgW="393480" imgH="317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5229225"/>
                        <a:ext cx="814388" cy="527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18" name="Object 10"/>
          <p:cNvGraphicFramePr>
            <a:graphicFrameLocks noChangeAspect="1"/>
          </p:cNvGraphicFramePr>
          <p:nvPr/>
        </p:nvGraphicFramePr>
        <p:xfrm>
          <a:off x="3276600" y="5229225"/>
          <a:ext cx="1323975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Формула" r:id="rId10" imgW="634680" imgH="342720" progId="Equation.3">
                  <p:embed/>
                </p:oleObj>
              </mc:Choice>
              <mc:Fallback>
                <p:oleObj name="Формула" r:id="rId10" imgW="634680" imgH="342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5229225"/>
                        <a:ext cx="1323975" cy="571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19" name="Object 11"/>
          <p:cNvGraphicFramePr>
            <a:graphicFrameLocks noChangeAspect="1"/>
          </p:cNvGraphicFramePr>
          <p:nvPr/>
        </p:nvGraphicFramePr>
        <p:xfrm>
          <a:off x="4643438" y="5229225"/>
          <a:ext cx="1295400" cy="55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Формула" r:id="rId12" imgW="634680" imgH="342720" progId="Equation.3">
                  <p:embed/>
                </p:oleObj>
              </mc:Choice>
              <mc:Fallback>
                <p:oleObj name="Формула" r:id="rId12" imgW="634680" imgH="342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5229225"/>
                        <a:ext cx="1295400" cy="5572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20" name="Text Box 12"/>
          <p:cNvSpPr txBox="1">
            <a:spLocks noChangeArrowheads="1"/>
          </p:cNvSpPr>
          <p:nvPr/>
        </p:nvSpPr>
        <p:spPr bwMode="auto">
          <a:xfrm>
            <a:off x="1187450" y="908050"/>
            <a:ext cx="69119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ru-RU" sz="2400">
                <a:solidFill>
                  <a:srgbClr val="0000FF"/>
                </a:solidFill>
                <a:latin typeface="Times New Roman" pitchFamily="18" charset="0"/>
              </a:rPr>
              <a:t>для обшивки</a:t>
            </a:r>
            <a:r>
              <a:rPr lang="ru-RU" sz="1400" b="1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ru-RU" sz="2400">
                <a:solidFill>
                  <a:srgbClr val="0000FF"/>
                </a:solidFill>
                <a:latin typeface="Times New Roman" pitchFamily="18" charset="0"/>
              </a:rPr>
              <a:t>ракет и космических аппаратов</a:t>
            </a:r>
            <a:r>
              <a:rPr lang="en-US" sz="1400" b="1">
                <a:solidFill>
                  <a:srgbClr val="0000FF"/>
                </a:solidFill>
                <a:latin typeface="Times New Roman" pitchFamily="18" charset="0"/>
              </a:rPr>
              <a:t>,</a:t>
            </a:r>
            <a:endParaRPr lang="ru-RU" sz="1400" b="1">
              <a:solidFill>
                <a:srgbClr val="0000FF"/>
              </a:solidFill>
              <a:latin typeface="Times New Roman" pitchFamily="18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ru-RU" sz="1400" b="1">
                <a:solidFill>
                  <a:srgbClr val="0000FF"/>
                </a:solidFill>
                <a:latin typeface="Times New Roman" pitchFamily="18" charset="0"/>
              </a:rPr>
              <a:t> РАБОТАЮЩЕЙ ПРИ ТЕМПЕРАТУРАХ ДО </a:t>
            </a:r>
            <a:r>
              <a:rPr lang="ru-RU" sz="1600" b="1">
                <a:solidFill>
                  <a:srgbClr val="0000FF"/>
                </a:solidFill>
                <a:latin typeface="Times New Roman" pitchFamily="18" charset="0"/>
              </a:rPr>
              <a:t>600</a:t>
            </a:r>
            <a:r>
              <a:rPr lang="ru-RU" sz="1600" b="1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</a:t>
            </a:r>
            <a:r>
              <a:rPr lang="ru-RU" sz="1600" b="1">
                <a:solidFill>
                  <a:srgbClr val="0000FF"/>
                </a:solidFill>
                <a:latin typeface="Times New Roman" pitchFamily="18" charset="0"/>
              </a:rPr>
              <a:t>С</a:t>
            </a:r>
          </a:p>
        </p:txBody>
      </p:sp>
      <p:sp>
        <p:nvSpPr>
          <p:cNvPr id="43021" name="Text Box 13"/>
          <p:cNvSpPr txBox="1">
            <a:spLocks noChangeArrowheads="1"/>
          </p:cNvSpPr>
          <p:nvPr/>
        </p:nvSpPr>
        <p:spPr bwMode="auto">
          <a:xfrm>
            <a:off x="107950" y="5713413"/>
            <a:ext cx="8785225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5000"/>
              </a:lnSpc>
              <a:spcBef>
                <a:spcPct val="50000"/>
              </a:spcBef>
            </a:pPr>
            <a:r>
              <a:rPr lang="ru-RU" sz="1400" b="1"/>
              <a:t> </a:t>
            </a:r>
            <a:r>
              <a:rPr lang="ru-RU" sz="1400" b="1">
                <a:solidFill>
                  <a:srgbClr val="0000FF"/>
                </a:solidFill>
              </a:rPr>
              <a:t>Эффективность применения</a:t>
            </a:r>
            <a:endParaRPr lang="ru-RU" sz="1400" b="1"/>
          </a:p>
          <a:p>
            <a:pPr>
              <a:lnSpc>
                <a:spcPct val="85000"/>
              </a:lnSpc>
              <a:spcBef>
                <a:spcPct val="50000"/>
              </a:spcBef>
              <a:buFontTx/>
              <a:buChar char="•"/>
            </a:pPr>
            <a:r>
              <a:rPr lang="ru-RU" sz="1400" b="1"/>
              <a:t> Сплав обладает высокими характеристиками длительной прочности и сопротивлением ползучести</a:t>
            </a:r>
            <a:r>
              <a:rPr lang="en-US" sz="1400" b="1"/>
              <a:t>;</a:t>
            </a:r>
          </a:p>
          <a:p>
            <a:pPr>
              <a:lnSpc>
                <a:spcPct val="85000"/>
              </a:lnSpc>
              <a:spcBef>
                <a:spcPct val="50000"/>
              </a:spcBef>
              <a:buFontTx/>
              <a:buChar char="•"/>
            </a:pPr>
            <a:r>
              <a:rPr lang="en-US" sz="1400" b="1"/>
              <a:t> </a:t>
            </a:r>
            <a:r>
              <a:rPr lang="ru-RU" sz="1400" b="1"/>
              <a:t>Поставляется в виде листов толщиной (0,6-3,0) мм.</a:t>
            </a:r>
          </a:p>
        </p:txBody>
      </p:sp>
      <p:sp>
        <p:nvSpPr>
          <p:cNvPr id="43022" name="Text Box 14"/>
          <p:cNvSpPr txBox="1">
            <a:spLocks noChangeArrowheads="1"/>
          </p:cNvSpPr>
          <p:nvPr/>
        </p:nvSpPr>
        <p:spPr bwMode="auto">
          <a:xfrm>
            <a:off x="6084888" y="2924175"/>
            <a:ext cx="2879725" cy="200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sz="1400" b="1"/>
              <a:t>Предел прочности</a:t>
            </a:r>
            <a:r>
              <a:rPr lang="en-US" sz="1400" b="1"/>
              <a:t>: </a:t>
            </a:r>
          </a:p>
          <a:p>
            <a:r>
              <a:rPr lang="ru-RU" sz="1400" b="1">
                <a:solidFill>
                  <a:srgbClr val="0000FF"/>
                </a:solidFill>
                <a:sym typeface="Symbol" pitchFamily="18" charset="2"/>
              </a:rPr>
              <a:t></a:t>
            </a:r>
            <a:r>
              <a:rPr lang="ru-RU" sz="1400" b="1" baseline="-25000">
                <a:solidFill>
                  <a:srgbClr val="0000FF"/>
                </a:solidFill>
                <a:sym typeface="Symbol" pitchFamily="18" charset="2"/>
              </a:rPr>
              <a:t>В</a:t>
            </a:r>
            <a:r>
              <a:rPr lang="ru-RU" sz="1400" b="1" baseline="30000">
                <a:solidFill>
                  <a:srgbClr val="0000FF"/>
                </a:solidFill>
                <a:sym typeface="Symbol" pitchFamily="18" charset="2"/>
              </a:rPr>
              <a:t>20</a:t>
            </a:r>
            <a:r>
              <a:rPr lang="ru-RU" sz="1400" b="1">
                <a:solidFill>
                  <a:srgbClr val="0000FF"/>
                </a:solidFill>
                <a:sym typeface="Symbol" pitchFamily="18" charset="2"/>
              </a:rPr>
              <a:t>=970 МПа</a:t>
            </a:r>
            <a:r>
              <a:rPr lang="en-US" sz="1400" b="1">
                <a:solidFill>
                  <a:srgbClr val="0000FF"/>
                </a:solidFill>
              </a:rPr>
              <a:t>;</a:t>
            </a:r>
            <a:endParaRPr lang="ru-RU" sz="1400" b="1">
              <a:solidFill>
                <a:srgbClr val="0000FF"/>
              </a:solidFill>
            </a:endParaRPr>
          </a:p>
          <a:p>
            <a:endParaRPr lang="ru-RU" sz="1400" b="1">
              <a:solidFill>
                <a:srgbClr val="0000FF"/>
              </a:solidFill>
            </a:endParaRPr>
          </a:p>
          <a:p>
            <a:r>
              <a:rPr lang="ru-RU" sz="1400" b="1"/>
              <a:t>Относительное удлинение</a:t>
            </a:r>
            <a:r>
              <a:rPr lang="en-US" sz="1400" b="1"/>
              <a:t>:</a:t>
            </a:r>
          </a:p>
          <a:p>
            <a:r>
              <a:rPr lang="ru-RU" sz="1400" b="1">
                <a:solidFill>
                  <a:srgbClr val="0000FF"/>
                </a:solidFill>
                <a:sym typeface="Symbol" pitchFamily="18" charset="2"/>
              </a:rPr>
              <a:t></a:t>
            </a:r>
            <a:r>
              <a:rPr lang="ru-RU" sz="1400" b="1" baseline="-25000">
                <a:solidFill>
                  <a:srgbClr val="0000FF"/>
                </a:solidFill>
                <a:sym typeface="Symbol" pitchFamily="18" charset="2"/>
              </a:rPr>
              <a:t>5</a:t>
            </a:r>
            <a:r>
              <a:rPr lang="ru-RU" sz="1400" b="1">
                <a:solidFill>
                  <a:srgbClr val="0000FF"/>
                </a:solidFill>
                <a:sym typeface="Symbol" pitchFamily="18" charset="2"/>
              </a:rPr>
              <a:t>=8%</a:t>
            </a:r>
            <a:r>
              <a:rPr lang="en-US" sz="1400" b="1">
                <a:solidFill>
                  <a:srgbClr val="0000FF"/>
                </a:solidFill>
                <a:sym typeface="Symbol" pitchFamily="18" charset="2"/>
              </a:rPr>
              <a:t>;</a:t>
            </a:r>
            <a:endParaRPr lang="ru-RU" sz="1400" b="1">
              <a:solidFill>
                <a:srgbClr val="0000FF"/>
              </a:solidFill>
              <a:sym typeface="Symbol" pitchFamily="18" charset="2"/>
            </a:endParaRPr>
          </a:p>
          <a:p>
            <a:endParaRPr lang="ru-RU" sz="1400" b="1">
              <a:solidFill>
                <a:srgbClr val="0000FF"/>
              </a:solidFill>
              <a:sym typeface="Symbol" pitchFamily="18" charset="2"/>
            </a:endParaRPr>
          </a:p>
          <a:p>
            <a:r>
              <a:rPr lang="ru-RU" sz="1400" b="1">
                <a:sym typeface="Symbol" pitchFamily="18" charset="2"/>
              </a:rPr>
              <a:t>Малоцикловая усталость</a:t>
            </a:r>
            <a:endParaRPr lang="en-US" sz="1400" b="1">
              <a:sym typeface="Symbol" pitchFamily="18" charset="2"/>
            </a:endParaRPr>
          </a:p>
          <a:p>
            <a:r>
              <a:rPr lang="ru-RU" sz="1400" b="1"/>
              <a:t>(</a:t>
            </a:r>
            <a:r>
              <a:rPr lang="en-US" sz="1400" b="1"/>
              <a:t>N=2</a:t>
            </a:r>
            <a:r>
              <a:rPr lang="en-US" sz="1400" b="1">
                <a:sym typeface="Symbol" pitchFamily="18" charset="2"/>
              </a:rPr>
              <a:t>10</a:t>
            </a:r>
            <a:r>
              <a:rPr lang="en-US" sz="1400" b="1" baseline="30000">
                <a:sym typeface="Symbol" pitchFamily="18" charset="2"/>
              </a:rPr>
              <a:t>5</a:t>
            </a:r>
            <a:r>
              <a:rPr lang="ru-RU" sz="1400" b="1">
                <a:sym typeface="Symbol" pitchFamily="18" charset="2"/>
              </a:rPr>
              <a:t> ц.) при </a:t>
            </a:r>
            <a:r>
              <a:rPr lang="en-US" sz="1400" b="1">
                <a:sym typeface="Symbol" pitchFamily="18" charset="2"/>
              </a:rPr>
              <a:t>K</a:t>
            </a:r>
            <a:r>
              <a:rPr lang="en-US" sz="1400" b="1" baseline="-25000">
                <a:sym typeface="Symbol" pitchFamily="18" charset="2"/>
              </a:rPr>
              <a:t>t</a:t>
            </a:r>
            <a:r>
              <a:rPr lang="en-US" sz="1400" b="1">
                <a:sym typeface="Symbol" pitchFamily="18" charset="2"/>
              </a:rPr>
              <a:t>=2</a:t>
            </a:r>
            <a:r>
              <a:rPr lang="ru-RU" sz="1400" b="1">
                <a:sym typeface="Symbol" pitchFamily="18" charset="2"/>
              </a:rPr>
              <a:t>,</a:t>
            </a:r>
            <a:r>
              <a:rPr lang="en-US" sz="1400" b="1">
                <a:sym typeface="Symbol" pitchFamily="18" charset="2"/>
              </a:rPr>
              <a:t>6:</a:t>
            </a:r>
            <a:endParaRPr lang="ru-RU" sz="1400" b="1">
              <a:sym typeface="Symbol" pitchFamily="18" charset="2"/>
            </a:endParaRPr>
          </a:p>
          <a:p>
            <a:r>
              <a:rPr lang="ru-RU" sz="1400" b="1">
                <a:solidFill>
                  <a:srgbClr val="0000FF"/>
                </a:solidFill>
              </a:rPr>
              <a:t>МЦУ</a:t>
            </a:r>
            <a:r>
              <a:rPr lang="ru-RU" sz="1400" b="1" baseline="30000">
                <a:solidFill>
                  <a:srgbClr val="0000FF"/>
                </a:solidFill>
              </a:rPr>
              <a:t>20</a:t>
            </a:r>
            <a:r>
              <a:rPr lang="ru-RU" sz="1400" b="1">
                <a:solidFill>
                  <a:srgbClr val="0000FF"/>
                </a:solidFill>
              </a:rPr>
              <a:t>=350 МПа</a:t>
            </a:r>
            <a:endParaRPr lang="en-US" sz="1400" b="1" baseline="30000">
              <a:solidFill>
                <a:srgbClr val="0000FF"/>
              </a:solidFill>
              <a:sym typeface="Symbol" pitchFamily="18" charset="2"/>
            </a:endParaRPr>
          </a:p>
        </p:txBody>
      </p:sp>
      <p:sp>
        <p:nvSpPr>
          <p:cNvPr id="43023" name="Text Box 15"/>
          <p:cNvSpPr txBox="1">
            <a:spLocks noChangeArrowheads="1"/>
          </p:cNvSpPr>
          <p:nvPr/>
        </p:nvSpPr>
        <p:spPr bwMode="auto">
          <a:xfrm>
            <a:off x="1476375" y="1773238"/>
            <a:ext cx="3028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1400" b="1" i="1">
                <a:solidFill>
                  <a:srgbClr val="0000FF"/>
                </a:solidFill>
              </a:rPr>
              <a:t>При температурах 500 и 600 </a:t>
            </a:r>
            <a:r>
              <a:rPr lang="ru-RU" sz="1400" b="1" i="1" baseline="30000">
                <a:solidFill>
                  <a:srgbClr val="0000FF"/>
                </a:solidFill>
              </a:rPr>
              <a:t>0</a:t>
            </a:r>
            <a:r>
              <a:rPr lang="ru-RU" sz="1400" b="1" i="1">
                <a:solidFill>
                  <a:srgbClr val="0000FF"/>
                </a:solidFill>
              </a:rPr>
              <a:t>С</a:t>
            </a:r>
          </a:p>
        </p:txBody>
      </p:sp>
      <p:sp>
        <p:nvSpPr>
          <p:cNvPr id="43024" name="Text Box 16"/>
          <p:cNvSpPr txBox="1">
            <a:spLocks noChangeArrowheads="1"/>
          </p:cNvSpPr>
          <p:nvPr/>
        </p:nvSpPr>
        <p:spPr bwMode="auto">
          <a:xfrm>
            <a:off x="6516688" y="2133600"/>
            <a:ext cx="19367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1400" b="1" i="1">
                <a:solidFill>
                  <a:srgbClr val="0000FF"/>
                </a:solidFill>
              </a:rPr>
              <a:t>Сплав ВТ38 при </a:t>
            </a:r>
          </a:p>
          <a:p>
            <a:pPr algn="ctr"/>
            <a:r>
              <a:rPr lang="ru-RU" sz="1400" b="1" i="1">
                <a:solidFill>
                  <a:srgbClr val="0000FF"/>
                </a:solidFill>
              </a:rPr>
              <a:t>температуре 20 </a:t>
            </a:r>
            <a:r>
              <a:rPr lang="ru-RU" sz="1400" b="1" i="1" baseline="30000">
                <a:solidFill>
                  <a:srgbClr val="0000FF"/>
                </a:solidFill>
              </a:rPr>
              <a:t>0</a:t>
            </a:r>
            <a:r>
              <a:rPr lang="ru-RU" sz="1400" b="1" i="1">
                <a:solidFill>
                  <a:srgbClr val="0000FF"/>
                </a:solidFill>
              </a:rPr>
              <a:t>С</a:t>
            </a:r>
          </a:p>
        </p:txBody>
      </p:sp>
    </p:spTree>
    <p:extLst>
      <p:ext uri="{BB962C8B-B14F-4D97-AF65-F5344CB8AC3E}">
        <p14:creationId xmlns:p14="http://schemas.microsoft.com/office/powerpoint/2010/main" val="81112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Прямоугольник 114"/>
          <p:cNvSpPr>
            <a:spLocks noChangeArrowheads="1"/>
          </p:cNvSpPr>
          <p:nvPr/>
        </p:nvSpPr>
        <p:spPr bwMode="auto">
          <a:xfrm>
            <a:off x="7056438" y="1655763"/>
            <a:ext cx="1908175" cy="4752975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ru-RU" sz="2400">
              <a:latin typeface="Times New Roman" pitchFamily="18" charset="0"/>
            </a:endParaRPr>
          </a:p>
        </p:txBody>
      </p:sp>
      <p:sp>
        <p:nvSpPr>
          <p:cNvPr id="14339" name="Прямоугольник 113"/>
          <p:cNvSpPr>
            <a:spLocks noChangeArrowheads="1"/>
          </p:cNvSpPr>
          <p:nvPr/>
        </p:nvSpPr>
        <p:spPr bwMode="auto">
          <a:xfrm>
            <a:off x="4967288" y="1677988"/>
            <a:ext cx="2071687" cy="475138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ru-RU" sz="2400">
              <a:latin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643938" y="0"/>
            <a:ext cx="500062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i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4341" name="Rectangle 17"/>
          <p:cNvSpPr>
            <a:spLocks noChangeArrowheads="1"/>
          </p:cNvSpPr>
          <p:nvPr/>
        </p:nvSpPr>
        <p:spPr bwMode="auto">
          <a:xfrm rot="-5400000">
            <a:off x="-1803400" y="3908426"/>
            <a:ext cx="40909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ru-RU" b="1" i="1">
                <a:latin typeface="Times New Roman" pitchFamily="18" charset="0"/>
              </a:rPr>
              <a:t>Температура, °С</a:t>
            </a:r>
            <a:endParaRPr lang="ru-RU">
              <a:latin typeface="Times New Roman" pitchFamily="18" charset="0"/>
            </a:endParaRPr>
          </a:p>
        </p:txBody>
      </p:sp>
      <p:sp>
        <p:nvSpPr>
          <p:cNvPr id="14342" name="Прямоугольник 171"/>
          <p:cNvSpPr>
            <a:spLocks noChangeArrowheads="1"/>
          </p:cNvSpPr>
          <p:nvPr/>
        </p:nvSpPr>
        <p:spPr bwMode="auto">
          <a:xfrm>
            <a:off x="250825" y="685800"/>
            <a:ext cx="8664575" cy="908050"/>
          </a:xfrm>
          <a:prstGeom prst="rect">
            <a:avLst/>
          </a:prstGeom>
          <a:solidFill>
            <a:schemeClr val="accent1"/>
          </a:solidFill>
          <a:ln w="25400" algn="ctr">
            <a:solidFill>
              <a:schemeClr val="hlink"/>
            </a:solidFill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>
                <a:latin typeface="Calibri" pitchFamily="34" charset="0"/>
                <a:cs typeface="Times New Roman" pitchFamily="18" charset="0"/>
              </a:rPr>
              <a:t>     </a:t>
            </a:r>
            <a:r>
              <a:rPr lang="ru-RU" sz="16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Температурный уровень работоспособности литейных жаропрочных сплавов за последние 40 лет вырос на 400°С (в среднем 6,7 °С в год). </a:t>
            </a:r>
          </a:p>
          <a:p>
            <a:pPr algn="ctr">
              <a:lnSpc>
                <a:spcPct val="90000"/>
              </a:lnSpc>
            </a:pPr>
            <a:r>
              <a:rPr lang="ru-RU" sz="16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В перспективе до 2030 года переход от никелевых сплавов к</a:t>
            </a:r>
            <a:r>
              <a:rPr lang="en-US" sz="16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сплавам системы ниобий-кремний может повысить рабочую температуру еще  на 150-200°С.</a:t>
            </a:r>
          </a:p>
        </p:txBody>
      </p:sp>
      <p:grpSp>
        <p:nvGrpSpPr>
          <p:cNvPr id="14343" name="Группа 115"/>
          <p:cNvGrpSpPr>
            <a:grpSpLocks/>
          </p:cNvGrpSpPr>
          <p:nvPr/>
        </p:nvGrpSpPr>
        <p:grpSpPr bwMode="auto">
          <a:xfrm>
            <a:off x="406400" y="1652588"/>
            <a:ext cx="8661400" cy="5133975"/>
            <a:chOff x="397891" y="1652588"/>
            <a:chExt cx="8661400" cy="5133975"/>
          </a:xfrm>
        </p:grpSpPr>
        <p:sp>
          <p:nvSpPr>
            <p:cNvPr id="14357" name="Rectangle 6"/>
            <p:cNvSpPr>
              <a:spLocks noChangeArrowheads="1"/>
            </p:cNvSpPr>
            <p:nvPr/>
          </p:nvSpPr>
          <p:spPr bwMode="auto">
            <a:xfrm>
              <a:off x="1074166" y="1673225"/>
              <a:ext cx="7891463" cy="4752975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4358" name="Rectangle 7"/>
            <p:cNvSpPr>
              <a:spLocks noChangeArrowheads="1"/>
            </p:cNvSpPr>
            <p:nvPr/>
          </p:nvSpPr>
          <p:spPr bwMode="auto">
            <a:xfrm>
              <a:off x="397891" y="2871788"/>
              <a:ext cx="593725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4359" name="Rectangle 8"/>
            <p:cNvSpPr>
              <a:spLocks noChangeArrowheads="1"/>
            </p:cNvSpPr>
            <p:nvPr/>
          </p:nvSpPr>
          <p:spPr bwMode="auto">
            <a:xfrm>
              <a:off x="489966" y="2928938"/>
              <a:ext cx="4064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1" i="1">
                  <a:solidFill>
                    <a:srgbClr val="000000"/>
                  </a:solidFill>
                  <a:latin typeface="Times New Roman" pitchFamily="18" charset="0"/>
                </a:rPr>
                <a:t>1150</a:t>
              </a: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4360" name="Rectangle 9"/>
            <p:cNvSpPr>
              <a:spLocks noChangeArrowheads="1"/>
            </p:cNvSpPr>
            <p:nvPr/>
          </p:nvSpPr>
          <p:spPr bwMode="auto">
            <a:xfrm>
              <a:off x="397891" y="3827463"/>
              <a:ext cx="593725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4361" name="Rectangle 10"/>
            <p:cNvSpPr>
              <a:spLocks noChangeArrowheads="1"/>
            </p:cNvSpPr>
            <p:nvPr/>
          </p:nvSpPr>
          <p:spPr bwMode="auto">
            <a:xfrm>
              <a:off x="489966" y="3887788"/>
              <a:ext cx="4064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1" i="1">
                  <a:solidFill>
                    <a:srgbClr val="000000"/>
                  </a:solidFill>
                  <a:latin typeface="Times New Roman" pitchFamily="18" charset="0"/>
                </a:rPr>
                <a:t>1100</a:t>
              </a: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4362" name="Rectangle 11"/>
            <p:cNvSpPr>
              <a:spLocks noChangeArrowheads="1"/>
            </p:cNvSpPr>
            <p:nvPr/>
          </p:nvSpPr>
          <p:spPr bwMode="auto">
            <a:xfrm>
              <a:off x="437579" y="4811713"/>
              <a:ext cx="593725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4363" name="Rectangle 12"/>
            <p:cNvSpPr>
              <a:spLocks noChangeArrowheads="1"/>
            </p:cNvSpPr>
            <p:nvPr/>
          </p:nvSpPr>
          <p:spPr bwMode="auto">
            <a:xfrm>
              <a:off x="529654" y="4868863"/>
              <a:ext cx="4064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1" i="1">
                  <a:solidFill>
                    <a:srgbClr val="000000"/>
                  </a:solidFill>
                  <a:latin typeface="Times New Roman" pitchFamily="18" charset="0"/>
                </a:rPr>
                <a:t>1050</a:t>
              </a: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4364" name="Rectangle 13"/>
            <p:cNvSpPr>
              <a:spLocks noChangeArrowheads="1"/>
            </p:cNvSpPr>
            <p:nvPr/>
          </p:nvSpPr>
          <p:spPr bwMode="auto">
            <a:xfrm>
              <a:off x="529654" y="5795963"/>
              <a:ext cx="4064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1" i="1">
                  <a:solidFill>
                    <a:srgbClr val="000000"/>
                  </a:solidFill>
                  <a:latin typeface="Times New Roman" pitchFamily="18" charset="0"/>
                </a:rPr>
                <a:t>1000</a:t>
              </a: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4365" name="Rectangle 14"/>
            <p:cNvSpPr>
              <a:spLocks noChangeArrowheads="1"/>
            </p:cNvSpPr>
            <p:nvPr/>
          </p:nvSpPr>
          <p:spPr bwMode="auto">
            <a:xfrm>
              <a:off x="407416" y="1919288"/>
              <a:ext cx="593725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4366" name="Rectangle 15"/>
            <p:cNvSpPr>
              <a:spLocks noChangeArrowheads="1"/>
            </p:cNvSpPr>
            <p:nvPr/>
          </p:nvSpPr>
          <p:spPr bwMode="auto">
            <a:xfrm>
              <a:off x="489966" y="1966913"/>
              <a:ext cx="4064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1" i="1">
                  <a:solidFill>
                    <a:srgbClr val="000000"/>
                  </a:solidFill>
                  <a:latin typeface="Times New Roman" pitchFamily="18" charset="0"/>
                </a:rPr>
                <a:t>1200</a:t>
              </a: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4367" name="Rectangle 20"/>
            <p:cNvSpPr>
              <a:spLocks noChangeArrowheads="1"/>
            </p:cNvSpPr>
            <p:nvPr/>
          </p:nvSpPr>
          <p:spPr bwMode="auto">
            <a:xfrm>
              <a:off x="1047179" y="6446838"/>
              <a:ext cx="593725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4368" name="Rectangle 21"/>
            <p:cNvSpPr>
              <a:spLocks noChangeArrowheads="1"/>
            </p:cNvSpPr>
            <p:nvPr/>
          </p:nvSpPr>
          <p:spPr bwMode="auto">
            <a:xfrm>
              <a:off x="1139254" y="6503988"/>
              <a:ext cx="4064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1" i="1">
                  <a:solidFill>
                    <a:srgbClr val="000000"/>
                  </a:solidFill>
                  <a:latin typeface="Times New Roman" pitchFamily="18" charset="0"/>
                </a:rPr>
                <a:t>1956</a:t>
              </a: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4369" name="Rectangle 22"/>
            <p:cNvSpPr>
              <a:spLocks noChangeArrowheads="1"/>
            </p:cNvSpPr>
            <p:nvPr/>
          </p:nvSpPr>
          <p:spPr bwMode="auto">
            <a:xfrm>
              <a:off x="2888679" y="6446838"/>
              <a:ext cx="593725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4370" name="Rectangle 24"/>
            <p:cNvSpPr>
              <a:spLocks noChangeArrowheads="1"/>
            </p:cNvSpPr>
            <p:nvPr/>
          </p:nvSpPr>
          <p:spPr bwMode="auto">
            <a:xfrm>
              <a:off x="2223516" y="6446838"/>
              <a:ext cx="593725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4371" name="Rectangle 25"/>
            <p:cNvSpPr>
              <a:spLocks noChangeArrowheads="1"/>
            </p:cNvSpPr>
            <p:nvPr/>
          </p:nvSpPr>
          <p:spPr bwMode="auto">
            <a:xfrm>
              <a:off x="2315591" y="6503988"/>
              <a:ext cx="4064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1" i="1">
                  <a:solidFill>
                    <a:srgbClr val="000000"/>
                  </a:solidFill>
                  <a:latin typeface="Times New Roman" pitchFamily="18" charset="0"/>
                </a:rPr>
                <a:t>1980</a:t>
              </a: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4372" name="Rectangle 26"/>
            <p:cNvSpPr>
              <a:spLocks noChangeArrowheads="1"/>
            </p:cNvSpPr>
            <p:nvPr/>
          </p:nvSpPr>
          <p:spPr bwMode="auto">
            <a:xfrm>
              <a:off x="4525391" y="6446838"/>
              <a:ext cx="593725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4373" name="Rectangle 27"/>
            <p:cNvSpPr>
              <a:spLocks noChangeArrowheads="1"/>
            </p:cNvSpPr>
            <p:nvPr/>
          </p:nvSpPr>
          <p:spPr bwMode="auto">
            <a:xfrm>
              <a:off x="4773041" y="6503988"/>
              <a:ext cx="4064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1" i="1">
                  <a:solidFill>
                    <a:srgbClr val="000000"/>
                  </a:solidFill>
                  <a:latin typeface="Times New Roman" pitchFamily="18" charset="0"/>
                </a:rPr>
                <a:t>1995</a:t>
              </a: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4374" name="Rectangle 28"/>
            <p:cNvSpPr>
              <a:spLocks noChangeArrowheads="1"/>
            </p:cNvSpPr>
            <p:nvPr/>
          </p:nvSpPr>
          <p:spPr bwMode="auto">
            <a:xfrm>
              <a:off x="3737991" y="6446838"/>
              <a:ext cx="593725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4375" name="Rectangle 29"/>
            <p:cNvSpPr>
              <a:spLocks noChangeArrowheads="1"/>
            </p:cNvSpPr>
            <p:nvPr/>
          </p:nvSpPr>
          <p:spPr bwMode="auto">
            <a:xfrm>
              <a:off x="3750691" y="6500813"/>
              <a:ext cx="4064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1" i="1">
                  <a:solidFill>
                    <a:srgbClr val="000000"/>
                  </a:solidFill>
                  <a:latin typeface="Times New Roman" pitchFamily="18" charset="0"/>
                </a:rPr>
                <a:t>1990</a:t>
              </a: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4376" name="Rectangle 30"/>
            <p:cNvSpPr>
              <a:spLocks noChangeArrowheads="1"/>
            </p:cNvSpPr>
            <p:nvPr/>
          </p:nvSpPr>
          <p:spPr bwMode="auto">
            <a:xfrm>
              <a:off x="5468366" y="4335463"/>
              <a:ext cx="187325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4377" name="Line 33"/>
            <p:cNvSpPr>
              <a:spLocks noChangeShapeType="1"/>
            </p:cNvSpPr>
            <p:nvPr/>
          </p:nvSpPr>
          <p:spPr bwMode="auto">
            <a:xfrm>
              <a:off x="5963666" y="1690688"/>
              <a:ext cx="1588" cy="47275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78" name="Line 34"/>
            <p:cNvSpPr>
              <a:spLocks noChangeShapeType="1"/>
            </p:cNvSpPr>
            <p:nvPr/>
          </p:nvSpPr>
          <p:spPr bwMode="auto">
            <a:xfrm>
              <a:off x="1075754" y="5884863"/>
              <a:ext cx="7883525" cy="15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79" name="Line 35"/>
            <p:cNvSpPr>
              <a:spLocks noChangeShapeType="1"/>
            </p:cNvSpPr>
            <p:nvPr/>
          </p:nvSpPr>
          <p:spPr bwMode="auto">
            <a:xfrm>
              <a:off x="4963541" y="1652588"/>
              <a:ext cx="1588" cy="47625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80" name="Line 36"/>
            <p:cNvSpPr>
              <a:spLocks noChangeShapeType="1"/>
            </p:cNvSpPr>
            <p:nvPr/>
          </p:nvSpPr>
          <p:spPr bwMode="auto">
            <a:xfrm>
              <a:off x="4007866" y="1700213"/>
              <a:ext cx="1588" cy="47085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81" name="Line 37"/>
            <p:cNvSpPr>
              <a:spLocks noChangeShapeType="1"/>
            </p:cNvSpPr>
            <p:nvPr/>
          </p:nvSpPr>
          <p:spPr bwMode="auto">
            <a:xfrm>
              <a:off x="2464816" y="1674813"/>
              <a:ext cx="1588" cy="47434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82" name="Rectangle 38"/>
            <p:cNvSpPr>
              <a:spLocks noChangeArrowheads="1"/>
            </p:cNvSpPr>
            <p:nvPr/>
          </p:nvSpPr>
          <p:spPr bwMode="auto">
            <a:xfrm>
              <a:off x="5315966" y="6446838"/>
              <a:ext cx="593725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4383" name="Rectangle 39"/>
            <p:cNvSpPr>
              <a:spLocks noChangeArrowheads="1"/>
            </p:cNvSpPr>
            <p:nvPr/>
          </p:nvSpPr>
          <p:spPr bwMode="auto">
            <a:xfrm>
              <a:off x="5730304" y="6503988"/>
              <a:ext cx="5207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ru-RU" sz="1600" b="1" i="1">
                  <a:solidFill>
                    <a:srgbClr val="000000"/>
                  </a:solidFill>
                  <a:latin typeface="Times New Roman" pitchFamily="18" charset="0"/>
                </a:rPr>
                <a:t>2000</a:t>
              </a: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4384" name="Line 41"/>
            <p:cNvSpPr>
              <a:spLocks noChangeShapeType="1"/>
            </p:cNvSpPr>
            <p:nvPr/>
          </p:nvSpPr>
          <p:spPr bwMode="auto">
            <a:xfrm>
              <a:off x="1290066" y="1690688"/>
              <a:ext cx="1588" cy="47275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85" name="Line 42"/>
            <p:cNvSpPr>
              <a:spLocks noChangeShapeType="1"/>
            </p:cNvSpPr>
            <p:nvPr/>
          </p:nvSpPr>
          <p:spPr bwMode="auto">
            <a:xfrm>
              <a:off x="1075754" y="2052638"/>
              <a:ext cx="7883525" cy="15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86" name="Line 43"/>
            <p:cNvSpPr>
              <a:spLocks noChangeShapeType="1"/>
            </p:cNvSpPr>
            <p:nvPr/>
          </p:nvSpPr>
          <p:spPr bwMode="auto">
            <a:xfrm>
              <a:off x="1075754" y="3014663"/>
              <a:ext cx="78835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87" name="Line 44"/>
            <p:cNvSpPr>
              <a:spLocks noChangeShapeType="1"/>
            </p:cNvSpPr>
            <p:nvPr/>
          </p:nvSpPr>
          <p:spPr bwMode="auto">
            <a:xfrm>
              <a:off x="1075754" y="3995738"/>
              <a:ext cx="7883525" cy="15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88" name="Line 45"/>
            <p:cNvSpPr>
              <a:spLocks noChangeShapeType="1"/>
            </p:cNvSpPr>
            <p:nvPr/>
          </p:nvSpPr>
          <p:spPr bwMode="auto">
            <a:xfrm>
              <a:off x="1075754" y="4957762"/>
              <a:ext cx="78835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89" name="Rectangle 64"/>
            <p:cNvSpPr>
              <a:spLocks noChangeArrowheads="1"/>
            </p:cNvSpPr>
            <p:nvPr/>
          </p:nvSpPr>
          <p:spPr bwMode="auto">
            <a:xfrm>
              <a:off x="2922016" y="3894138"/>
              <a:ext cx="1012825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4390" name="Oval 68"/>
            <p:cNvSpPr>
              <a:spLocks noChangeArrowheads="1"/>
            </p:cNvSpPr>
            <p:nvPr/>
          </p:nvSpPr>
          <p:spPr bwMode="auto">
            <a:xfrm>
              <a:off x="4179316" y="3919538"/>
              <a:ext cx="104775" cy="104775"/>
            </a:xfrm>
            <a:prstGeom prst="ellipse">
              <a:avLst/>
            </a:prstGeom>
            <a:solidFill>
              <a:srgbClr val="FF33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4391" name="Oval 69"/>
            <p:cNvSpPr>
              <a:spLocks noChangeArrowheads="1"/>
            </p:cNvSpPr>
            <p:nvPr/>
          </p:nvSpPr>
          <p:spPr bwMode="auto">
            <a:xfrm>
              <a:off x="2690241" y="4833938"/>
              <a:ext cx="104775" cy="104775"/>
            </a:xfrm>
            <a:prstGeom prst="ellipse">
              <a:avLst/>
            </a:prstGeom>
            <a:solidFill>
              <a:srgbClr val="FF33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4392" name="Oval 70"/>
            <p:cNvSpPr>
              <a:spLocks noChangeArrowheads="1"/>
            </p:cNvSpPr>
            <p:nvPr/>
          </p:nvSpPr>
          <p:spPr bwMode="auto">
            <a:xfrm>
              <a:off x="3934841" y="3890963"/>
              <a:ext cx="104775" cy="104775"/>
            </a:xfrm>
            <a:prstGeom prst="ellipse">
              <a:avLst/>
            </a:prstGeom>
            <a:solidFill>
              <a:srgbClr val="FF33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4393" name="Freeform 71"/>
            <p:cNvSpPr>
              <a:spLocks/>
            </p:cNvSpPr>
            <p:nvPr/>
          </p:nvSpPr>
          <p:spPr bwMode="auto">
            <a:xfrm>
              <a:off x="2255266" y="4519613"/>
              <a:ext cx="1790700" cy="631825"/>
            </a:xfrm>
            <a:custGeom>
              <a:avLst/>
              <a:gdLst>
                <a:gd name="T0" fmla="*/ 0 w 1128"/>
                <a:gd name="T1" fmla="*/ 2147483647 h 398"/>
                <a:gd name="T2" fmla="*/ 0 w 1128"/>
                <a:gd name="T3" fmla="*/ 2147483647 h 398"/>
                <a:gd name="T4" fmla="*/ 2147483647 w 1128"/>
                <a:gd name="T5" fmla="*/ 2147483647 h 398"/>
                <a:gd name="T6" fmla="*/ 2147483647 w 1128"/>
                <a:gd name="T7" fmla="*/ 2147483647 h 398"/>
                <a:gd name="T8" fmla="*/ 2147483647 w 1128"/>
                <a:gd name="T9" fmla="*/ 2147483647 h 398"/>
                <a:gd name="T10" fmla="*/ 2147483647 w 1128"/>
                <a:gd name="T11" fmla="*/ 2147483647 h 398"/>
                <a:gd name="T12" fmla="*/ 2147483647 w 1128"/>
                <a:gd name="T13" fmla="*/ 2147483647 h 398"/>
                <a:gd name="T14" fmla="*/ 2147483647 w 1128"/>
                <a:gd name="T15" fmla="*/ 2147483647 h 398"/>
                <a:gd name="T16" fmla="*/ 2147483647 w 1128"/>
                <a:gd name="T17" fmla="*/ 2147483647 h 398"/>
                <a:gd name="T18" fmla="*/ 2147483647 w 1128"/>
                <a:gd name="T19" fmla="*/ 2147483647 h 398"/>
                <a:gd name="T20" fmla="*/ 2147483647 w 1128"/>
                <a:gd name="T21" fmla="*/ 2147483647 h 398"/>
                <a:gd name="T22" fmla="*/ 2147483647 w 1128"/>
                <a:gd name="T23" fmla="*/ 2147483647 h 398"/>
                <a:gd name="T24" fmla="*/ 2147483647 w 1128"/>
                <a:gd name="T25" fmla="*/ 2147483647 h 398"/>
                <a:gd name="T26" fmla="*/ 2147483647 w 1128"/>
                <a:gd name="T27" fmla="*/ 2147483647 h 398"/>
                <a:gd name="T28" fmla="*/ 2147483647 w 1128"/>
                <a:gd name="T29" fmla="*/ 2147483647 h 398"/>
                <a:gd name="T30" fmla="*/ 2147483647 w 1128"/>
                <a:gd name="T31" fmla="*/ 2147483647 h 398"/>
                <a:gd name="T32" fmla="*/ 2147483647 w 1128"/>
                <a:gd name="T33" fmla="*/ 2147483647 h 398"/>
                <a:gd name="T34" fmla="*/ 2147483647 w 1128"/>
                <a:gd name="T35" fmla="*/ 2147483647 h 398"/>
                <a:gd name="T36" fmla="*/ 2147483647 w 1128"/>
                <a:gd name="T37" fmla="*/ 2147483647 h 398"/>
                <a:gd name="T38" fmla="*/ 2147483647 w 1128"/>
                <a:gd name="T39" fmla="*/ 2147483647 h 398"/>
                <a:gd name="T40" fmla="*/ 2147483647 w 1128"/>
                <a:gd name="T41" fmla="*/ 2147483647 h 398"/>
                <a:gd name="T42" fmla="*/ 2147483647 w 1128"/>
                <a:gd name="T43" fmla="*/ 2147483647 h 398"/>
                <a:gd name="T44" fmla="*/ 2147483647 w 1128"/>
                <a:gd name="T45" fmla="*/ 2147483647 h 398"/>
                <a:gd name="T46" fmla="*/ 2147483647 w 1128"/>
                <a:gd name="T47" fmla="*/ 2147483647 h 398"/>
                <a:gd name="T48" fmla="*/ 2147483647 w 1128"/>
                <a:gd name="T49" fmla="*/ 2147483647 h 398"/>
                <a:gd name="T50" fmla="*/ 2147483647 w 1128"/>
                <a:gd name="T51" fmla="*/ 2147483647 h 398"/>
                <a:gd name="T52" fmla="*/ 2147483647 w 1128"/>
                <a:gd name="T53" fmla="*/ 2147483647 h 398"/>
                <a:gd name="T54" fmla="*/ 2147483647 w 1128"/>
                <a:gd name="T55" fmla="*/ 2147483647 h 398"/>
                <a:gd name="T56" fmla="*/ 2147483647 w 1128"/>
                <a:gd name="T57" fmla="*/ 0 h 398"/>
                <a:gd name="T58" fmla="*/ 2147483647 w 1128"/>
                <a:gd name="T59" fmla="*/ 2147483647 h 398"/>
                <a:gd name="T60" fmla="*/ 2147483647 w 1128"/>
                <a:gd name="T61" fmla="*/ 2147483647 h 398"/>
                <a:gd name="T62" fmla="*/ 2147483647 w 1128"/>
                <a:gd name="T63" fmla="*/ 2147483647 h 398"/>
                <a:gd name="T64" fmla="*/ 2147483647 w 1128"/>
                <a:gd name="T65" fmla="*/ 2147483647 h 398"/>
                <a:gd name="T66" fmla="*/ 2147483647 w 1128"/>
                <a:gd name="T67" fmla="*/ 2147483647 h 398"/>
                <a:gd name="T68" fmla="*/ 2147483647 w 1128"/>
                <a:gd name="T69" fmla="*/ 2147483647 h 398"/>
                <a:gd name="T70" fmla="*/ 2147483647 w 1128"/>
                <a:gd name="T71" fmla="*/ 2147483647 h 398"/>
                <a:gd name="T72" fmla="*/ 2147483647 w 1128"/>
                <a:gd name="T73" fmla="*/ 2147483647 h 398"/>
                <a:gd name="T74" fmla="*/ 2147483647 w 1128"/>
                <a:gd name="T75" fmla="*/ 2147483647 h 398"/>
                <a:gd name="T76" fmla="*/ 2147483647 w 1128"/>
                <a:gd name="T77" fmla="*/ 2147483647 h 398"/>
                <a:gd name="T78" fmla="*/ 2147483647 w 1128"/>
                <a:gd name="T79" fmla="*/ 2147483647 h 398"/>
                <a:gd name="T80" fmla="*/ 2147483647 w 1128"/>
                <a:gd name="T81" fmla="*/ 2147483647 h 398"/>
                <a:gd name="T82" fmla="*/ 2147483647 w 1128"/>
                <a:gd name="T83" fmla="*/ 2147483647 h 398"/>
                <a:gd name="T84" fmla="*/ 2147483647 w 1128"/>
                <a:gd name="T85" fmla="*/ 2147483647 h 398"/>
                <a:gd name="T86" fmla="*/ 2147483647 w 1128"/>
                <a:gd name="T87" fmla="*/ 2147483647 h 398"/>
                <a:gd name="T88" fmla="*/ 2147483647 w 1128"/>
                <a:gd name="T89" fmla="*/ 2147483647 h 398"/>
                <a:gd name="T90" fmla="*/ 2147483647 w 1128"/>
                <a:gd name="T91" fmla="*/ 2147483647 h 398"/>
                <a:gd name="T92" fmla="*/ 2147483647 w 1128"/>
                <a:gd name="T93" fmla="*/ 2147483647 h 398"/>
                <a:gd name="T94" fmla="*/ 2147483647 w 1128"/>
                <a:gd name="T95" fmla="*/ 2147483647 h 398"/>
                <a:gd name="T96" fmla="*/ 2147483647 w 1128"/>
                <a:gd name="T97" fmla="*/ 2147483647 h 398"/>
                <a:gd name="T98" fmla="*/ 2147483647 w 1128"/>
                <a:gd name="T99" fmla="*/ 2147483647 h 398"/>
                <a:gd name="T100" fmla="*/ 2147483647 w 1128"/>
                <a:gd name="T101" fmla="*/ 2147483647 h 398"/>
                <a:gd name="T102" fmla="*/ 2147483647 w 1128"/>
                <a:gd name="T103" fmla="*/ 2147483647 h 398"/>
                <a:gd name="T104" fmla="*/ 2147483647 w 1128"/>
                <a:gd name="T105" fmla="*/ 2147483647 h 398"/>
                <a:gd name="T106" fmla="*/ 2147483647 w 1128"/>
                <a:gd name="T107" fmla="*/ 2147483647 h 398"/>
                <a:gd name="T108" fmla="*/ 2147483647 w 1128"/>
                <a:gd name="T109" fmla="*/ 2147483647 h 398"/>
                <a:gd name="T110" fmla="*/ 0 w 1128"/>
                <a:gd name="T111" fmla="*/ 2147483647 h 39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128"/>
                <a:gd name="T169" fmla="*/ 0 h 398"/>
                <a:gd name="T170" fmla="*/ 1128 w 1128"/>
                <a:gd name="T171" fmla="*/ 398 h 39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128" h="398">
                  <a:moveTo>
                    <a:pt x="0" y="374"/>
                  </a:moveTo>
                  <a:lnTo>
                    <a:pt x="0" y="398"/>
                  </a:lnTo>
                  <a:lnTo>
                    <a:pt x="84" y="398"/>
                  </a:lnTo>
                  <a:lnTo>
                    <a:pt x="168" y="396"/>
                  </a:lnTo>
                  <a:lnTo>
                    <a:pt x="254" y="388"/>
                  </a:lnTo>
                  <a:lnTo>
                    <a:pt x="298" y="384"/>
                  </a:lnTo>
                  <a:lnTo>
                    <a:pt x="346" y="376"/>
                  </a:lnTo>
                  <a:lnTo>
                    <a:pt x="438" y="358"/>
                  </a:lnTo>
                  <a:lnTo>
                    <a:pt x="444" y="356"/>
                  </a:lnTo>
                  <a:lnTo>
                    <a:pt x="542" y="334"/>
                  </a:lnTo>
                  <a:lnTo>
                    <a:pt x="590" y="320"/>
                  </a:lnTo>
                  <a:lnTo>
                    <a:pt x="640" y="302"/>
                  </a:lnTo>
                  <a:lnTo>
                    <a:pt x="690" y="284"/>
                  </a:lnTo>
                  <a:lnTo>
                    <a:pt x="740" y="264"/>
                  </a:lnTo>
                  <a:lnTo>
                    <a:pt x="764" y="252"/>
                  </a:lnTo>
                  <a:lnTo>
                    <a:pt x="790" y="238"/>
                  </a:lnTo>
                  <a:lnTo>
                    <a:pt x="844" y="206"/>
                  </a:lnTo>
                  <a:lnTo>
                    <a:pt x="900" y="172"/>
                  </a:lnTo>
                  <a:lnTo>
                    <a:pt x="956" y="136"/>
                  </a:lnTo>
                  <a:lnTo>
                    <a:pt x="960" y="134"/>
                  </a:lnTo>
                  <a:lnTo>
                    <a:pt x="1014" y="98"/>
                  </a:lnTo>
                  <a:lnTo>
                    <a:pt x="1060" y="66"/>
                  </a:lnTo>
                  <a:lnTo>
                    <a:pt x="1082" y="52"/>
                  </a:lnTo>
                  <a:lnTo>
                    <a:pt x="1100" y="38"/>
                  </a:lnTo>
                  <a:lnTo>
                    <a:pt x="1092" y="30"/>
                  </a:lnTo>
                  <a:lnTo>
                    <a:pt x="1096" y="40"/>
                  </a:lnTo>
                  <a:lnTo>
                    <a:pt x="1114" y="30"/>
                  </a:lnTo>
                  <a:lnTo>
                    <a:pt x="1128" y="20"/>
                  </a:lnTo>
                  <a:lnTo>
                    <a:pt x="1116" y="0"/>
                  </a:lnTo>
                  <a:lnTo>
                    <a:pt x="1104" y="8"/>
                  </a:lnTo>
                  <a:lnTo>
                    <a:pt x="1086" y="18"/>
                  </a:lnTo>
                  <a:lnTo>
                    <a:pt x="1082" y="20"/>
                  </a:lnTo>
                  <a:lnTo>
                    <a:pt x="1064" y="34"/>
                  </a:lnTo>
                  <a:lnTo>
                    <a:pt x="1042" y="48"/>
                  </a:lnTo>
                  <a:lnTo>
                    <a:pt x="996" y="80"/>
                  </a:lnTo>
                  <a:lnTo>
                    <a:pt x="942" y="116"/>
                  </a:lnTo>
                  <a:lnTo>
                    <a:pt x="952" y="124"/>
                  </a:lnTo>
                  <a:lnTo>
                    <a:pt x="946" y="114"/>
                  </a:lnTo>
                  <a:lnTo>
                    <a:pt x="890" y="150"/>
                  </a:lnTo>
                  <a:lnTo>
                    <a:pt x="834" y="184"/>
                  </a:lnTo>
                  <a:lnTo>
                    <a:pt x="780" y="216"/>
                  </a:lnTo>
                  <a:lnTo>
                    <a:pt x="754" y="230"/>
                  </a:lnTo>
                  <a:lnTo>
                    <a:pt x="730" y="242"/>
                  </a:lnTo>
                  <a:lnTo>
                    <a:pt x="680" y="262"/>
                  </a:lnTo>
                  <a:lnTo>
                    <a:pt x="630" y="280"/>
                  </a:lnTo>
                  <a:lnTo>
                    <a:pt x="580" y="298"/>
                  </a:lnTo>
                  <a:lnTo>
                    <a:pt x="532" y="312"/>
                  </a:lnTo>
                  <a:lnTo>
                    <a:pt x="434" y="334"/>
                  </a:lnTo>
                  <a:lnTo>
                    <a:pt x="438" y="346"/>
                  </a:lnTo>
                  <a:lnTo>
                    <a:pt x="438" y="334"/>
                  </a:lnTo>
                  <a:lnTo>
                    <a:pt x="342" y="352"/>
                  </a:lnTo>
                  <a:lnTo>
                    <a:pt x="298" y="360"/>
                  </a:lnTo>
                  <a:lnTo>
                    <a:pt x="254" y="364"/>
                  </a:lnTo>
                  <a:lnTo>
                    <a:pt x="168" y="372"/>
                  </a:lnTo>
                  <a:lnTo>
                    <a:pt x="84" y="374"/>
                  </a:lnTo>
                  <a:lnTo>
                    <a:pt x="0" y="374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94" name="Oval 72"/>
            <p:cNvSpPr>
              <a:spLocks noChangeArrowheads="1"/>
            </p:cNvSpPr>
            <p:nvPr/>
          </p:nvSpPr>
          <p:spPr bwMode="auto">
            <a:xfrm>
              <a:off x="3017266" y="4986338"/>
              <a:ext cx="104775" cy="104775"/>
            </a:xfrm>
            <a:prstGeom prst="ellipse">
              <a:avLst/>
            </a:prstGeom>
            <a:solidFill>
              <a:srgbClr val="FF33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4395" name="Oval 73"/>
            <p:cNvSpPr>
              <a:spLocks noChangeArrowheads="1"/>
            </p:cNvSpPr>
            <p:nvPr/>
          </p:nvSpPr>
          <p:spPr bwMode="auto">
            <a:xfrm>
              <a:off x="2594991" y="5084763"/>
              <a:ext cx="104775" cy="104775"/>
            </a:xfrm>
            <a:prstGeom prst="ellipse">
              <a:avLst/>
            </a:prstGeom>
            <a:solidFill>
              <a:srgbClr val="FF33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4396" name="Oval 74"/>
            <p:cNvSpPr>
              <a:spLocks noChangeArrowheads="1"/>
            </p:cNvSpPr>
            <p:nvPr/>
          </p:nvSpPr>
          <p:spPr bwMode="auto">
            <a:xfrm>
              <a:off x="2188591" y="5062538"/>
              <a:ext cx="104775" cy="104775"/>
            </a:xfrm>
            <a:prstGeom prst="ellipse">
              <a:avLst/>
            </a:prstGeom>
            <a:solidFill>
              <a:srgbClr val="FF33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4397" name="Rectangle 75"/>
            <p:cNvSpPr>
              <a:spLocks noChangeArrowheads="1"/>
            </p:cNvSpPr>
            <p:nvPr/>
          </p:nvSpPr>
          <p:spPr bwMode="auto">
            <a:xfrm>
              <a:off x="5992241" y="6424613"/>
              <a:ext cx="720725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4398" name="Rectangle 76"/>
            <p:cNvSpPr>
              <a:spLocks noChangeArrowheads="1"/>
            </p:cNvSpPr>
            <p:nvPr/>
          </p:nvSpPr>
          <p:spPr bwMode="auto">
            <a:xfrm>
              <a:off x="6881241" y="6497638"/>
              <a:ext cx="4572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1" i="1">
                  <a:solidFill>
                    <a:srgbClr val="000000"/>
                  </a:solidFill>
                  <a:latin typeface="Times New Roman" pitchFamily="18" charset="0"/>
                </a:rPr>
                <a:t>2010 </a:t>
              </a: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4399" name="Oval 80"/>
            <p:cNvSpPr>
              <a:spLocks noChangeArrowheads="1"/>
            </p:cNvSpPr>
            <p:nvPr/>
          </p:nvSpPr>
          <p:spPr bwMode="auto">
            <a:xfrm>
              <a:off x="4099941" y="3113088"/>
              <a:ext cx="131763" cy="71437"/>
            </a:xfrm>
            <a:prstGeom prst="ellipse">
              <a:avLst/>
            </a:prstGeom>
            <a:solidFill>
              <a:srgbClr val="FF33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4400" name="Rectangle 84"/>
            <p:cNvSpPr>
              <a:spLocks noChangeArrowheads="1"/>
            </p:cNvSpPr>
            <p:nvPr/>
          </p:nvSpPr>
          <p:spPr bwMode="auto">
            <a:xfrm>
              <a:off x="2499741" y="4433888"/>
              <a:ext cx="798513" cy="2127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ru-RU" sz="140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ЖС- 30М </a:t>
              </a:r>
            </a:p>
          </p:txBody>
        </p:sp>
        <p:sp>
          <p:nvSpPr>
            <p:cNvPr id="14401" name="Rectangle 85"/>
            <p:cNvSpPr>
              <a:spLocks noChangeArrowheads="1"/>
            </p:cNvSpPr>
            <p:nvPr/>
          </p:nvSpPr>
          <p:spPr bwMode="auto">
            <a:xfrm>
              <a:off x="3522091" y="4725988"/>
              <a:ext cx="81915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4402" name="Freeform 87"/>
            <p:cNvSpPr>
              <a:spLocks/>
            </p:cNvSpPr>
            <p:nvPr/>
          </p:nvSpPr>
          <p:spPr bwMode="auto">
            <a:xfrm>
              <a:off x="3109341" y="3138488"/>
              <a:ext cx="1066800" cy="609600"/>
            </a:xfrm>
            <a:custGeom>
              <a:avLst/>
              <a:gdLst>
                <a:gd name="T0" fmla="*/ 0 w 424"/>
                <a:gd name="T1" fmla="*/ 2147483647 h 402"/>
                <a:gd name="T2" fmla="*/ 2147483647 w 424"/>
                <a:gd name="T3" fmla="*/ 2147483647 h 402"/>
                <a:gd name="T4" fmla="*/ 2147483647 w 424"/>
                <a:gd name="T5" fmla="*/ 2147483647 h 402"/>
                <a:gd name="T6" fmla="*/ 2147483647 w 424"/>
                <a:gd name="T7" fmla="*/ 0 h 402"/>
                <a:gd name="T8" fmla="*/ 0 w 424"/>
                <a:gd name="T9" fmla="*/ 2147483647 h 4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4"/>
                <a:gd name="T16" fmla="*/ 0 h 402"/>
                <a:gd name="T17" fmla="*/ 424 w 424"/>
                <a:gd name="T18" fmla="*/ 402 h 4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4" h="402">
                  <a:moveTo>
                    <a:pt x="0" y="384"/>
                  </a:moveTo>
                  <a:lnTo>
                    <a:pt x="14" y="402"/>
                  </a:lnTo>
                  <a:lnTo>
                    <a:pt x="424" y="18"/>
                  </a:lnTo>
                  <a:lnTo>
                    <a:pt x="410" y="0"/>
                  </a:lnTo>
                  <a:lnTo>
                    <a:pt x="0" y="384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FF6699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403" name="Line 89"/>
            <p:cNvSpPr>
              <a:spLocks noChangeShapeType="1"/>
            </p:cNvSpPr>
            <p:nvPr/>
          </p:nvSpPr>
          <p:spPr bwMode="auto">
            <a:xfrm>
              <a:off x="2461641" y="4116388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04" name="Oval 92"/>
            <p:cNvSpPr>
              <a:spLocks noChangeArrowheads="1"/>
            </p:cNvSpPr>
            <p:nvPr/>
          </p:nvSpPr>
          <p:spPr bwMode="auto">
            <a:xfrm>
              <a:off x="3033141" y="3671888"/>
              <a:ext cx="119063" cy="88900"/>
            </a:xfrm>
            <a:prstGeom prst="ellipse">
              <a:avLst/>
            </a:prstGeom>
            <a:solidFill>
              <a:srgbClr val="FF33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4405" name="Text Box 94"/>
            <p:cNvSpPr txBox="1">
              <a:spLocks noChangeArrowheads="1"/>
            </p:cNvSpPr>
            <p:nvPr/>
          </p:nvSpPr>
          <p:spPr bwMode="auto">
            <a:xfrm>
              <a:off x="3536379" y="2838450"/>
              <a:ext cx="1000125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140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ВКЛС-20Р</a:t>
              </a:r>
            </a:p>
          </p:txBody>
        </p:sp>
        <p:sp>
          <p:nvSpPr>
            <p:cNvPr id="14406" name="Text Box 95"/>
            <p:cNvSpPr txBox="1">
              <a:spLocks noChangeArrowheads="1"/>
            </p:cNvSpPr>
            <p:nvPr/>
          </p:nvSpPr>
          <p:spPr bwMode="auto">
            <a:xfrm>
              <a:off x="1813941" y="3367088"/>
              <a:ext cx="12954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4407" name="Text Box 96"/>
            <p:cNvSpPr txBox="1">
              <a:spLocks noChangeArrowheads="1"/>
            </p:cNvSpPr>
            <p:nvPr/>
          </p:nvSpPr>
          <p:spPr bwMode="auto">
            <a:xfrm>
              <a:off x="2107629" y="3500438"/>
              <a:ext cx="928687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140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ВКЛС-20</a:t>
              </a:r>
            </a:p>
          </p:txBody>
        </p:sp>
        <p:sp>
          <p:nvSpPr>
            <p:cNvPr id="14408" name="Line 99"/>
            <p:cNvSpPr>
              <a:spLocks noChangeShapeType="1"/>
            </p:cNvSpPr>
            <p:nvPr/>
          </p:nvSpPr>
          <p:spPr bwMode="auto">
            <a:xfrm flipV="1">
              <a:off x="5623941" y="3184525"/>
              <a:ext cx="623888" cy="233363"/>
            </a:xfrm>
            <a:prstGeom prst="line">
              <a:avLst/>
            </a:prstGeom>
            <a:noFill/>
            <a:ln w="38100">
              <a:solidFill>
                <a:srgbClr val="FF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09" name="Rectangle 104"/>
            <p:cNvSpPr>
              <a:spLocks noChangeArrowheads="1"/>
            </p:cNvSpPr>
            <p:nvPr/>
          </p:nvSpPr>
          <p:spPr bwMode="auto">
            <a:xfrm>
              <a:off x="2179066" y="5643563"/>
              <a:ext cx="1873250" cy="50323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ru-RU" sz="1400" b="1" i="1">
                  <a:latin typeface="Times New Roman" pitchFamily="18" charset="0"/>
                  <a:cs typeface="Times New Roman" pitchFamily="18" charset="0"/>
                </a:rPr>
                <a:t>Сплавы с равноосной</a:t>
              </a:r>
              <a:br>
                <a:rPr lang="ru-RU" sz="1400" b="1" i="1">
                  <a:latin typeface="Times New Roman" pitchFamily="18" charset="0"/>
                  <a:cs typeface="Times New Roman" pitchFamily="18" charset="0"/>
                </a:rPr>
              </a:br>
              <a:r>
                <a:rPr lang="ru-RU" sz="1400" b="1" i="1">
                  <a:latin typeface="Times New Roman" pitchFamily="18" charset="0"/>
                  <a:cs typeface="Times New Roman" pitchFamily="18" charset="0"/>
                </a:rPr>
                <a:t>структурой</a:t>
              </a:r>
            </a:p>
          </p:txBody>
        </p:sp>
        <p:sp>
          <p:nvSpPr>
            <p:cNvPr id="14410" name="Rectangle 108"/>
            <p:cNvSpPr>
              <a:spLocks noChangeArrowheads="1"/>
            </p:cNvSpPr>
            <p:nvPr/>
          </p:nvSpPr>
          <p:spPr bwMode="auto">
            <a:xfrm>
              <a:off x="4195202" y="4500563"/>
              <a:ext cx="2019300" cy="4984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ru-RU" sz="1400" b="1" i="1">
                  <a:latin typeface="Times New Roman" pitchFamily="18" charset="0"/>
                  <a:cs typeface="Times New Roman" pitchFamily="18" charset="0"/>
                </a:rPr>
                <a:t>Сплавы с направленной</a:t>
              </a:r>
              <a:br>
                <a:rPr lang="ru-RU" sz="1400" b="1" i="1">
                  <a:latin typeface="Times New Roman" pitchFamily="18" charset="0"/>
                  <a:cs typeface="Times New Roman" pitchFamily="18" charset="0"/>
                </a:rPr>
              </a:br>
              <a:r>
                <a:rPr lang="ru-RU" sz="1400" b="1" i="1">
                  <a:latin typeface="Times New Roman" pitchFamily="18" charset="0"/>
                  <a:cs typeface="Times New Roman" pitchFamily="18" charset="0"/>
                </a:rPr>
                <a:t>структурой</a:t>
              </a:r>
            </a:p>
          </p:txBody>
        </p:sp>
        <p:sp>
          <p:nvSpPr>
            <p:cNvPr id="14411" name="Line 110"/>
            <p:cNvSpPr>
              <a:spLocks noChangeShapeType="1"/>
            </p:cNvSpPr>
            <p:nvPr/>
          </p:nvSpPr>
          <p:spPr bwMode="auto">
            <a:xfrm>
              <a:off x="4822254" y="2500312"/>
              <a:ext cx="570" cy="114471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12" name="Rectangle 111"/>
            <p:cNvSpPr>
              <a:spLocks noChangeArrowheads="1"/>
            </p:cNvSpPr>
            <p:nvPr/>
          </p:nvSpPr>
          <p:spPr bwMode="auto">
            <a:xfrm>
              <a:off x="3499858" y="2071678"/>
              <a:ext cx="2447925" cy="4984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ru-RU" sz="1400" b="1" i="1">
                  <a:solidFill>
                    <a:srgbClr val="990033"/>
                  </a:solidFill>
                  <a:latin typeface="Times New Roman" pitchFamily="18" charset="0"/>
                  <a:cs typeface="Times New Roman" pitchFamily="18" charset="0"/>
                </a:rPr>
                <a:t>Монокристаллические</a:t>
              </a:r>
            </a:p>
            <a:p>
              <a:pPr algn="ctr"/>
              <a:r>
                <a:rPr lang="ru-RU" sz="1400" b="1" i="1">
                  <a:solidFill>
                    <a:srgbClr val="990033"/>
                  </a:solidFill>
                  <a:latin typeface="Times New Roman" pitchFamily="18" charset="0"/>
                  <a:cs typeface="Times New Roman" pitchFamily="18" charset="0"/>
                </a:rPr>
                <a:t>наноструктурированные </a:t>
              </a:r>
            </a:p>
            <a:p>
              <a:pPr algn="ctr"/>
              <a:r>
                <a:rPr lang="ru-RU" sz="1400" b="1" i="1">
                  <a:solidFill>
                    <a:srgbClr val="990033"/>
                  </a:solidFill>
                  <a:latin typeface="Times New Roman" pitchFamily="18" charset="0"/>
                  <a:cs typeface="Times New Roman" pitchFamily="18" charset="0"/>
                </a:rPr>
                <a:t>сплавы </a:t>
              </a:r>
            </a:p>
          </p:txBody>
        </p:sp>
        <p:sp>
          <p:nvSpPr>
            <p:cNvPr id="14413" name="Text Box 114"/>
            <p:cNvSpPr txBox="1">
              <a:spLocks noChangeArrowheads="1"/>
            </p:cNvSpPr>
            <p:nvPr/>
          </p:nvSpPr>
          <p:spPr bwMode="auto">
            <a:xfrm>
              <a:off x="6190679" y="4214813"/>
              <a:ext cx="8636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ru-RU" sz="1400" b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ЖС-32У</a:t>
              </a:r>
            </a:p>
          </p:txBody>
        </p:sp>
        <p:sp>
          <p:nvSpPr>
            <p:cNvPr id="14414" name="Rectangle 117"/>
            <p:cNvSpPr>
              <a:spLocks noChangeArrowheads="1"/>
            </p:cNvSpPr>
            <p:nvPr/>
          </p:nvSpPr>
          <p:spPr bwMode="auto">
            <a:xfrm>
              <a:off x="1821879" y="2716213"/>
              <a:ext cx="1458912" cy="4984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ru-RU" sz="1400" b="1" i="1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Эвтектические </a:t>
              </a:r>
            </a:p>
            <a:p>
              <a:pPr algn="ctr"/>
              <a:r>
                <a:rPr lang="ru-RU" sz="1400" b="1" i="1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сплавы</a:t>
              </a:r>
              <a:r>
                <a:rPr lang="ru-RU" sz="1400" b="1" i="1"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  <p:sp>
          <p:nvSpPr>
            <p:cNvPr id="14415" name="Line 120"/>
            <p:cNvSpPr>
              <a:spLocks noChangeShapeType="1"/>
            </p:cNvSpPr>
            <p:nvPr/>
          </p:nvSpPr>
          <p:spPr bwMode="auto">
            <a:xfrm>
              <a:off x="6320854" y="1673225"/>
              <a:ext cx="6477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16" name="Line 122"/>
            <p:cNvSpPr>
              <a:spLocks noChangeShapeType="1"/>
            </p:cNvSpPr>
            <p:nvPr/>
          </p:nvSpPr>
          <p:spPr bwMode="auto">
            <a:xfrm>
              <a:off x="7036816" y="1690688"/>
              <a:ext cx="0" cy="47513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17" name="Oval 124"/>
            <p:cNvSpPr>
              <a:spLocks noChangeArrowheads="1"/>
            </p:cNvSpPr>
            <p:nvPr/>
          </p:nvSpPr>
          <p:spPr bwMode="auto">
            <a:xfrm>
              <a:off x="6247829" y="3113088"/>
              <a:ext cx="104775" cy="104775"/>
            </a:xfrm>
            <a:prstGeom prst="ellipse">
              <a:avLst/>
            </a:prstGeom>
            <a:solidFill>
              <a:srgbClr val="FF33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4418" name="Line 125"/>
            <p:cNvSpPr>
              <a:spLocks noChangeShapeType="1"/>
            </p:cNvSpPr>
            <p:nvPr/>
          </p:nvSpPr>
          <p:spPr bwMode="auto">
            <a:xfrm flipV="1">
              <a:off x="6334992" y="2960968"/>
              <a:ext cx="504056" cy="1800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19" name="Oval 127"/>
            <p:cNvSpPr>
              <a:spLocks noChangeArrowheads="1"/>
            </p:cNvSpPr>
            <p:nvPr/>
          </p:nvSpPr>
          <p:spPr bwMode="auto">
            <a:xfrm>
              <a:off x="4126929" y="3113088"/>
              <a:ext cx="104775" cy="104775"/>
            </a:xfrm>
            <a:prstGeom prst="ellipse">
              <a:avLst/>
            </a:prstGeom>
            <a:solidFill>
              <a:srgbClr val="FF33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4420" name="Rectangle 129"/>
            <p:cNvSpPr>
              <a:spLocks noChangeArrowheads="1"/>
            </p:cNvSpPr>
            <p:nvPr/>
          </p:nvSpPr>
          <p:spPr bwMode="auto">
            <a:xfrm>
              <a:off x="6976491" y="3644901"/>
              <a:ext cx="1439863" cy="2127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ru-RU" sz="1400" b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ВЖМ-5У(ВИАМ)  </a:t>
              </a:r>
            </a:p>
          </p:txBody>
        </p:sp>
        <p:sp>
          <p:nvSpPr>
            <p:cNvPr id="14421" name="Oval 130"/>
            <p:cNvSpPr>
              <a:spLocks noChangeArrowheads="1"/>
            </p:cNvSpPr>
            <p:nvPr/>
          </p:nvSpPr>
          <p:spPr bwMode="auto">
            <a:xfrm>
              <a:off x="6792341" y="3760788"/>
              <a:ext cx="104775" cy="104775"/>
            </a:xfrm>
            <a:prstGeom prst="ellipse">
              <a:avLst/>
            </a:prstGeom>
            <a:solidFill>
              <a:srgbClr val="FF33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28" name="Прямоугольник 127"/>
            <p:cNvSpPr/>
            <p:nvPr/>
          </p:nvSpPr>
          <p:spPr>
            <a:xfrm>
              <a:off x="1361504" y="6143625"/>
              <a:ext cx="3495675" cy="2143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dirty="0">
                  <a:solidFill>
                    <a:srgbClr val="002060"/>
                  </a:solidFill>
                  <a:cs typeface="Times New Roman" pitchFamily="18" charset="0"/>
                </a:rPr>
                <a:t>ЖС-6К, ЖС-6У, ВЖЛ-12У, ВЖЛ-12Э</a:t>
              </a:r>
            </a:p>
          </p:txBody>
        </p:sp>
        <p:sp>
          <p:nvSpPr>
            <p:cNvPr id="14423" name="Rectangle 76"/>
            <p:cNvSpPr>
              <a:spLocks noChangeArrowheads="1"/>
            </p:cNvSpPr>
            <p:nvPr/>
          </p:nvSpPr>
          <p:spPr bwMode="auto">
            <a:xfrm>
              <a:off x="8652891" y="6500813"/>
              <a:ext cx="4064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1" i="1">
                  <a:solidFill>
                    <a:srgbClr val="000000"/>
                  </a:solidFill>
                  <a:latin typeface="Times New Roman" pitchFamily="18" charset="0"/>
                </a:rPr>
                <a:t>2020</a:t>
              </a: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35" name="Прямоугольник 134"/>
            <p:cNvSpPr/>
            <p:nvPr/>
          </p:nvSpPr>
          <p:spPr>
            <a:xfrm>
              <a:off x="3504629" y="5000625"/>
              <a:ext cx="3389312" cy="190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ЖС-6Ф, ЖС-26, ЖС-26У, ЖС-30, ЖС-32</a:t>
              </a:r>
            </a:p>
          </p:txBody>
        </p:sp>
        <p:sp>
          <p:nvSpPr>
            <p:cNvPr id="14425" name="Line 109"/>
            <p:cNvSpPr>
              <a:spLocks noChangeShapeType="1"/>
            </p:cNvSpPr>
            <p:nvPr/>
          </p:nvSpPr>
          <p:spPr bwMode="auto">
            <a:xfrm>
              <a:off x="3033141" y="3105150"/>
              <a:ext cx="323850" cy="32385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26" name="Rectangle 84"/>
            <p:cNvSpPr>
              <a:spLocks noChangeArrowheads="1"/>
            </p:cNvSpPr>
            <p:nvPr/>
          </p:nvSpPr>
          <p:spPr bwMode="auto">
            <a:xfrm>
              <a:off x="3536379" y="3643313"/>
              <a:ext cx="642937" cy="2143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ru-RU" sz="140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ЖС- 36</a:t>
              </a:r>
            </a:p>
          </p:txBody>
        </p:sp>
        <p:sp>
          <p:nvSpPr>
            <p:cNvPr id="14427" name="Rectangle 84"/>
            <p:cNvSpPr>
              <a:spLocks noChangeArrowheads="1"/>
            </p:cNvSpPr>
            <p:nvPr/>
          </p:nvSpPr>
          <p:spPr bwMode="auto">
            <a:xfrm>
              <a:off x="4107879" y="3571875"/>
              <a:ext cx="642937" cy="2143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ru-RU" sz="140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ЖС- 40</a:t>
              </a:r>
            </a:p>
          </p:txBody>
        </p:sp>
        <p:sp>
          <p:nvSpPr>
            <p:cNvPr id="14428" name="Rectangle 84"/>
            <p:cNvSpPr>
              <a:spLocks noChangeArrowheads="1"/>
            </p:cNvSpPr>
            <p:nvPr/>
          </p:nvSpPr>
          <p:spPr bwMode="auto">
            <a:xfrm>
              <a:off x="4571429" y="3071813"/>
              <a:ext cx="1260475" cy="2127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ru-RU" sz="140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ВЖМ-1(ВИАМ)</a:t>
              </a:r>
            </a:p>
          </p:txBody>
        </p:sp>
        <p:sp>
          <p:nvSpPr>
            <p:cNvPr id="14429" name="Rectangle 84"/>
            <p:cNvSpPr>
              <a:spLocks noChangeArrowheads="1"/>
            </p:cNvSpPr>
            <p:nvPr/>
          </p:nvSpPr>
          <p:spPr bwMode="auto">
            <a:xfrm>
              <a:off x="5714429" y="2643188"/>
              <a:ext cx="1260475" cy="2127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ru-RU" sz="140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ВЖМ-6(ВИАМ)</a:t>
              </a:r>
            </a:p>
          </p:txBody>
        </p:sp>
        <p:sp>
          <p:nvSpPr>
            <p:cNvPr id="14430" name="Oval 73"/>
            <p:cNvSpPr>
              <a:spLocks noChangeArrowheads="1"/>
            </p:cNvSpPr>
            <p:nvPr/>
          </p:nvSpPr>
          <p:spPr bwMode="auto">
            <a:xfrm>
              <a:off x="2464816" y="5181600"/>
              <a:ext cx="104775" cy="104775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4431" name="Oval 73"/>
            <p:cNvSpPr>
              <a:spLocks noChangeArrowheads="1"/>
            </p:cNvSpPr>
            <p:nvPr/>
          </p:nvSpPr>
          <p:spPr bwMode="auto">
            <a:xfrm>
              <a:off x="3250629" y="4714875"/>
              <a:ext cx="104775" cy="104775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4432" name="Oval 73"/>
            <p:cNvSpPr>
              <a:spLocks noChangeArrowheads="1"/>
            </p:cNvSpPr>
            <p:nvPr/>
          </p:nvSpPr>
          <p:spPr bwMode="auto">
            <a:xfrm>
              <a:off x="6108129" y="3286125"/>
              <a:ext cx="104775" cy="104775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4433" name="Rectangle 84"/>
            <p:cNvSpPr>
              <a:spLocks noChangeArrowheads="1"/>
            </p:cNvSpPr>
            <p:nvPr/>
          </p:nvSpPr>
          <p:spPr bwMode="auto">
            <a:xfrm>
              <a:off x="2512441" y="5300663"/>
              <a:ext cx="798513" cy="2127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sz="140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Rene N4</a:t>
              </a:r>
              <a:endParaRPr lang="ru-RU" sz="1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434" name="Rectangle 84"/>
            <p:cNvSpPr>
              <a:spLocks noChangeArrowheads="1"/>
            </p:cNvSpPr>
            <p:nvPr/>
          </p:nvSpPr>
          <p:spPr bwMode="auto">
            <a:xfrm>
              <a:off x="3447479" y="4652963"/>
              <a:ext cx="798512" cy="2127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sz="140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CMSX-4</a:t>
              </a:r>
              <a:endParaRPr lang="ru-RU" sz="1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435" name="Rectangle 84"/>
            <p:cNvSpPr>
              <a:spLocks noChangeArrowheads="1"/>
            </p:cNvSpPr>
            <p:nvPr/>
          </p:nvSpPr>
          <p:spPr bwMode="auto">
            <a:xfrm>
              <a:off x="4309491" y="4071938"/>
              <a:ext cx="798513" cy="2127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sz="140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Rene N6</a:t>
              </a:r>
              <a:endParaRPr lang="ru-RU" sz="1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436" name="Line 97"/>
            <p:cNvSpPr>
              <a:spLocks noChangeShapeType="1"/>
            </p:cNvSpPr>
            <p:nvPr/>
          </p:nvSpPr>
          <p:spPr bwMode="auto">
            <a:xfrm flipV="1">
              <a:off x="2804541" y="3976688"/>
              <a:ext cx="1371600" cy="914400"/>
            </a:xfrm>
            <a:prstGeom prst="line">
              <a:avLst/>
            </a:prstGeom>
            <a:noFill/>
            <a:ln w="38100">
              <a:solidFill>
                <a:srgbClr val="FF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37" name="Oval 79"/>
            <p:cNvSpPr>
              <a:spLocks noChangeArrowheads="1"/>
            </p:cNvSpPr>
            <p:nvPr/>
          </p:nvSpPr>
          <p:spPr bwMode="auto">
            <a:xfrm>
              <a:off x="3982466" y="4468813"/>
              <a:ext cx="104775" cy="104775"/>
            </a:xfrm>
            <a:prstGeom prst="ellipse">
              <a:avLst/>
            </a:prstGeom>
            <a:solidFill>
              <a:srgbClr val="FF33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4438" name="Line 113"/>
            <p:cNvSpPr>
              <a:spLocks noChangeShapeType="1"/>
            </p:cNvSpPr>
            <p:nvPr/>
          </p:nvSpPr>
          <p:spPr bwMode="auto">
            <a:xfrm flipV="1">
              <a:off x="4099941" y="3905250"/>
              <a:ext cx="2868613" cy="604838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39" name="Oval 73"/>
            <p:cNvSpPr>
              <a:spLocks noChangeArrowheads="1"/>
            </p:cNvSpPr>
            <p:nvPr/>
          </p:nvSpPr>
          <p:spPr bwMode="auto">
            <a:xfrm>
              <a:off x="4179316" y="4143375"/>
              <a:ext cx="104775" cy="104775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4440" name="Line 98"/>
            <p:cNvSpPr>
              <a:spLocks noChangeShapeType="1"/>
            </p:cNvSpPr>
            <p:nvPr/>
          </p:nvSpPr>
          <p:spPr bwMode="auto">
            <a:xfrm flipV="1">
              <a:off x="4176141" y="3443288"/>
              <a:ext cx="1371600" cy="533400"/>
            </a:xfrm>
            <a:prstGeom prst="line">
              <a:avLst/>
            </a:prstGeom>
            <a:noFill/>
            <a:ln w="38100">
              <a:solidFill>
                <a:srgbClr val="FF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8" name="Полилиния 157"/>
            <p:cNvSpPr/>
            <p:nvPr/>
          </p:nvSpPr>
          <p:spPr>
            <a:xfrm>
              <a:off x="2536254" y="2608263"/>
              <a:ext cx="5511800" cy="2647950"/>
            </a:xfrm>
            <a:custGeom>
              <a:avLst/>
              <a:gdLst>
                <a:gd name="connsiteX0" fmla="*/ 0 w 5510464"/>
                <a:gd name="connsiteY0" fmla="*/ 2646948 h 2646948"/>
                <a:gd name="connsiteX1" fmla="*/ 721895 w 5510464"/>
                <a:gd name="connsiteY1" fmla="*/ 2165684 h 2646948"/>
                <a:gd name="connsiteX2" fmla="*/ 1660358 w 5510464"/>
                <a:gd name="connsiteY2" fmla="*/ 1564105 h 2646948"/>
                <a:gd name="connsiteX3" fmla="*/ 3573379 w 5510464"/>
                <a:gd name="connsiteY3" fmla="*/ 745958 h 2646948"/>
                <a:gd name="connsiteX4" fmla="*/ 5510464 w 5510464"/>
                <a:gd name="connsiteY4" fmla="*/ 0 h 2646948"/>
                <a:gd name="connsiteX5" fmla="*/ 5510464 w 5510464"/>
                <a:gd name="connsiteY5" fmla="*/ 0 h 2646948"/>
                <a:gd name="connsiteX6" fmla="*/ 5510464 w 5510464"/>
                <a:gd name="connsiteY6" fmla="*/ 0 h 2646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10464" h="2646948">
                  <a:moveTo>
                    <a:pt x="0" y="2646948"/>
                  </a:moveTo>
                  <a:lnTo>
                    <a:pt x="721895" y="2165684"/>
                  </a:lnTo>
                  <a:cubicBezTo>
                    <a:pt x="998621" y="1985210"/>
                    <a:pt x="1185111" y="1800726"/>
                    <a:pt x="1660358" y="1564105"/>
                  </a:cubicBezTo>
                  <a:cubicBezTo>
                    <a:pt x="2135605" y="1327484"/>
                    <a:pt x="2931695" y="1006642"/>
                    <a:pt x="3573379" y="745958"/>
                  </a:cubicBezTo>
                  <a:cubicBezTo>
                    <a:pt x="4215063" y="485274"/>
                    <a:pt x="5510464" y="0"/>
                    <a:pt x="5510464" y="0"/>
                  </a:cubicBezTo>
                  <a:lnTo>
                    <a:pt x="5510464" y="0"/>
                  </a:lnTo>
                  <a:lnTo>
                    <a:pt x="5510464" y="0"/>
                  </a:lnTo>
                </a:path>
              </a:pathLst>
            </a:cu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400"/>
            </a:p>
          </p:txBody>
        </p:sp>
        <p:grpSp>
          <p:nvGrpSpPr>
            <p:cNvPr id="14442" name="Group 81"/>
            <p:cNvGrpSpPr>
              <a:grpSpLocks/>
            </p:cNvGrpSpPr>
            <p:nvPr/>
          </p:nvGrpSpPr>
          <p:grpSpPr bwMode="auto">
            <a:xfrm>
              <a:off x="1178941" y="5429250"/>
              <a:ext cx="1227138" cy="747713"/>
              <a:chOff x="622" y="2966"/>
              <a:chExt cx="2066" cy="608"/>
            </a:xfrm>
          </p:grpSpPr>
          <p:sp>
            <p:nvSpPr>
              <p:cNvPr id="14456" name="Freeform 82"/>
              <p:cNvSpPr>
                <a:spLocks/>
              </p:cNvSpPr>
              <p:nvPr/>
            </p:nvSpPr>
            <p:spPr bwMode="auto">
              <a:xfrm>
                <a:off x="622" y="2966"/>
                <a:ext cx="2066" cy="608"/>
              </a:xfrm>
              <a:custGeom>
                <a:avLst/>
                <a:gdLst>
                  <a:gd name="T0" fmla="*/ 10 w 2066"/>
                  <a:gd name="T1" fmla="*/ 454 h 608"/>
                  <a:gd name="T2" fmla="*/ 2066 w 2066"/>
                  <a:gd name="T3" fmla="*/ 0 h 608"/>
                  <a:gd name="T4" fmla="*/ 2066 w 2066"/>
                  <a:gd name="T5" fmla="*/ 154 h 608"/>
                  <a:gd name="T6" fmla="*/ 0 w 2066"/>
                  <a:gd name="T7" fmla="*/ 608 h 608"/>
                  <a:gd name="T8" fmla="*/ 10 w 2066"/>
                  <a:gd name="T9" fmla="*/ 454 h 6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66"/>
                  <a:gd name="T16" fmla="*/ 0 h 608"/>
                  <a:gd name="T17" fmla="*/ 2066 w 2066"/>
                  <a:gd name="T18" fmla="*/ 608 h 60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66" h="608">
                    <a:moveTo>
                      <a:pt x="10" y="454"/>
                    </a:moveTo>
                    <a:lnTo>
                      <a:pt x="2066" y="0"/>
                    </a:lnTo>
                    <a:lnTo>
                      <a:pt x="2066" y="154"/>
                    </a:lnTo>
                    <a:lnTo>
                      <a:pt x="0" y="608"/>
                    </a:lnTo>
                    <a:lnTo>
                      <a:pt x="10" y="454"/>
                    </a:lnTo>
                    <a:close/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457" name="Freeform 83"/>
              <p:cNvSpPr>
                <a:spLocks/>
              </p:cNvSpPr>
              <p:nvPr/>
            </p:nvSpPr>
            <p:spPr bwMode="auto">
              <a:xfrm>
                <a:off x="622" y="2966"/>
                <a:ext cx="2066" cy="608"/>
              </a:xfrm>
              <a:custGeom>
                <a:avLst/>
                <a:gdLst>
                  <a:gd name="T0" fmla="*/ 10 w 2066"/>
                  <a:gd name="T1" fmla="*/ 454 h 608"/>
                  <a:gd name="T2" fmla="*/ 2066 w 2066"/>
                  <a:gd name="T3" fmla="*/ 0 h 608"/>
                  <a:gd name="T4" fmla="*/ 2066 w 2066"/>
                  <a:gd name="T5" fmla="*/ 154 h 608"/>
                  <a:gd name="T6" fmla="*/ 0 w 2066"/>
                  <a:gd name="T7" fmla="*/ 608 h 608"/>
                  <a:gd name="T8" fmla="*/ 10 w 2066"/>
                  <a:gd name="T9" fmla="*/ 454 h 6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66"/>
                  <a:gd name="T16" fmla="*/ 0 h 608"/>
                  <a:gd name="T17" fmla="*/ 2066 w 2066"/>
                  <a:gd name="T18" fmla="*/ 608 h 60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66" h="608">
                    <a:moveTo>
                      <a:pt x="10" y="454"/>
                    </a:moveTo>
                    <a:lnTo>
                      <a:pt x="2066" y="0"/>
                    </a:lnTo>
                    <a:lnTo>
                      <a:pt x="2066" y="154"/>
                    </a:lnTo>
                    <a:lnTo>
                      <a:pt x="0" y="608"/>
                    </a:lnTo>
                    <a:lnTo>
                      <a:pt x="10" y="454"/>
                    </a:lnTo>
                    <a:close/>
                  </a:path>
                </a:pathLst>
              </a:custGeom>
              <a:noFill/>
              <a:ln w="1270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4443" name="Oval 103"/>
            <p:cNvSpPr>
              <a:spLocks noChangeArrowheads="1"/>
            </p:cNvSpPr>
            <p:nvPr/>
          </p:nvSpPr>
          <p:spPr bwMode="auto">
            <a:xfrm>
              <a:off x="2288604" y="5500688"/>
              <a:ext cx="104775" cy="104775"/>
            </a:xfrm>
            <a:prstGeom prst="ellipse">
              <a:avLst/>
            </a:prstGeom>
            <a:solidFill>
              <a:srgbClr val="FF33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4444" name="Oval 115"/>
            <p:cNvSpPr>
              <a:spLocks noChangeArrowheads="1"/>
            </p:cNvSpPr>
            <p:nvPr/>
          </p:nvSpPr>
          <p:spPr bwMode="auto">
            <a:xfrm>
              <a:off x="1217041" y="6038850"/>
              <a:ext cx="104775" cy="104775"/>
            </a:xfrm>
            <a:prstGeom prst="ellipse">
              <a:avLst/>
            </a:prstGeom>
            <a:solidFill>
              <a:srgbClr val="FF33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4445" name="Rectangle 84"/>
            <p:cNvSpPr>
              <a:spLocks noChangeArrowheads="1"/>
            </p:cNvSpPr>
            <p:nvPr/>
          </p:nvSpPr>
          <p:spPr bwMode="auto">
            <a:xfrm>
              <a:off x="6044629" y="3427413"/>
              <a:ext cx="1512887" cy="2127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sz="140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EPM-102 (GE&amp;PW)</a:t>
              </a:r>
              <a:endParaRPr lang="ru-RU" sz="1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446" name="Oval 73"/>
            <p:cNvSpPr>
              <a:spLocks noChangeArrowheads="1"/>
            </p:cNvSpPr>
            <p:nvPr/>
          </p:nvSpPr>
          <p:spPr bwMode="auto">
            <a:xfrm>
              <a:off x="6574854" y="3286125"/>
              <a:ext cx="104775" cy="104775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68" name="Полилиния 167"/>
            <p:cNvSpPr/>
            <p:nvPr/>
          </p:nvSpPr>
          <p:spPr>
            <a:xfrm>
              <a:off x="6676454" y="1693863"/>
              <a:ext cx="2297112" cy="1624012"/>
            </a:xfrm>
            <a:custGeom>
              <a:avLst/>
              <a:gdLst>
                <a:gd name="connsiteX0" fmla="*/ 0 w 2298031"/>
                <a:gd name="connsiteY0" fmla="*/ 1624263 h 1624263"/>
                <a:gd name="connsiteX1" fmla="*/ 986589 w 2298031"/>
                <a:gd name="connsiteY1" fmla="*/ 830179 h 1624263"/>
                <a:gd name="connsiteX2" fmla="*/ 1985210 w 2298031"/>
                <a:gd name="connsiteY2" fmla="*/ 156411 h 1624263"/>
                <a:gd name="connsiteX3" fmla="*/ 2298031 w 2298031"/>
                <a:gd name="connsiteY3" fmla="*/ 0 h 1624263"/>
                <a:gd name="connsiteX4" fmla="*/ 2298031 w 2298031"/>
                <a:gd name="connsiteY4" fmla="*/ 0 h 162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8031" h="1624263">
                  <a:moveTo>
                    <a:pt x="0" y="1624263"/>
                  </a:moveTo>
                  <a:cubicBezTo>
                    <a:pt x="327860" y="1349542"/>
                    <a:pt x="655721" y="1074821"/>
                    <a:pt x="986589" y="830179"/>
                  </a:cubicBezTo>
                  <a:cubicBezTo>
                    <a:pt x="1317457" y="585537"/>
                    <a:pt x="1766636" y="294774"/>
                    <a:pt x="1985210" y="156411"/>
                  </a:cubicBezTo>
                  <a:cubicBezTo>
                    <a:pt x="2203784" y="18048"/>
                    <a:pt x="2298031" y="0"/>
                    <a:pt x="2298031" y="0"/>
                  </a:cubicBezTo>
                  <a:lnTo>
                    <a:pt x="2298031" y="0"/>
                  </a:lnTo>
                </a:path>
              </a:pathLst>
            </a:cu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400"/>
            </a:p>
          </p:txBody>
        </p:sp>
        <p:sp>
          <p:nvSpPr>
            <p:cNvPr id="14448" name="Rectangle 84"/>
            <p:cNvSpPr>
              <a:spLocks noChangeArrowheads="1"/>
            </p:cNvSpPr>
            <p:nvPr/>
          </p:nvSpPr>
          <p:spPr bwMode="auto">
            <a:xfrm>
              <a:off x="6822504" y="3214688"/>
              <a:ext cx="2000250" cy="207963"/>
            </a:xfrm>
            <a:prstGeom prst="rect">
              <a:avLst/>
            </a:prstGeom>
            <a:solidFill>
              <a:srgbClr val="EE004F"/>
            </a:solidFill>
            <a:ln w="9525">
              <a:solidFill>
                <a:srgbClr val="990033"/>
              </a:solidFill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en-US" sz="13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Nb-Si </a:t>
              </a:r>
              <a:r>
                <a:rPr lang="ru-RU" sz="13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с ТЗП 1 поколения</a:t>
              </a:r>
            </a:p>
          </p:txBody>
        </p:sp>
        <p:sp>
          <p:nvSpPr>
            <p:cNvPr id="14449" name="Rectangle 84"/>
            <p:cNvSpPr>
              <a:spLocks noChangeArrowheads="1"/>
            </p:cNvSpPr>
            <p:nvPr/>
          </p:nvSpPr>
          <p:spPr bwMode="auto">
            <a:xfrm>
              <a:off x="6322441" y="2143126"/>
              <a:ext cx="2000250" cy="207962"/>
            </a:xfrm>
            <a:prstGeom prst="rect">
              <a:avLst/>
            </a:prstGeom>
            <a:solidFill>
              <a:srgbClr val="EE004F"/>
            </a:solidFill>
            <a:ln w="9525">
              <a:solidFill>
                <a:srgbClr val="990033"/>
              </a:solidFill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en-US" sz="13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Nb-Si </a:t>
              </a:r>
              <a:r>
                <a:rPr lang="ru-RU" sz="13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с ТЗП 2 поколения</a:t>
              </a:r>
            </a:p>
          </p:txBody>
        </p:sp>
        <p:sp>
          <p:nvSpPr>
            <p:cNvPr id="14450" name="Rectangle 84"/>
            <p:cNvSpPr>
              <a:spLocks noChangeArrowheads="1"/>
            </p:cNvSpPr>
            <p:nvPr/>
          </p:nvSpPr>
          <p:spPr bwMode="auto">
            <a:xfrm>
              <a:off x="6500241" y="1714501"/>
              <a:ext cx="2000250" cy="207962"/>
            </a:xfrm>
            <a:prstGeom prst="rect">
              <a:avLst/>
            </a:prstGeom>
            <a:solidFill>
              <a:srgbClr val="EE004F"/>
            </a:solidFill>
            <a:ln w="9525">
              <a:solidFill>
                <a:srgbClr val="990033"/>
              </a:solidFill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en-US" sz="13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Nb-Si </a:t>
              </a:r>
              <a:r>
                <a:rPr lang="ru-RU" sz="13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с ТЗП 3 поколения</a:t>
              </a:r>
            </a:p>
          </p:txBody>
        </p:sp>
        <p:sp>
          <p:nvSpPr>
            <p:cNvPr id="14451" name="Line 125"/>
            <p:cNvSpPr>
              <a:spLocks noChangeShapeType="1"/>
            </p:cNvSpPr>
            <p:nvPr/>
          </p:nvSpPr>
          <p:spPr bwMode="auto">
            <a:xfrm flipV="1">
              <a:off x="6911056" y="2492896"/>
              <a:ext cx="1152128" cy="43204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52" name="Oval 123"/>
            <p:cNvSpPr>
              <a:spLocks noChangeArrowheads="1"/>
            </p:cNvSpPr>
            <p:nvPr/>
          </p:nvSpPr>
          <p:spPr bwMode="auto">
            <a:xfrm>
              <a:off x="6824091" y="2897188"/>
              <a:ext cx="104775" cy="104775"/>
            </a:xfrm>
            <a:prstGeom prst="ellipse">
              <a:avLst/>
            </a:prstGeom>
            <a:solidFill>
              <a:srgbClr val="FF33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4453" name="Oval 73"/>
            <p:cNvSpPr>
              <a:spLocks noChangeArrowheads="1"/>
            </p:cNvSpPr>
            <p:nvPr/>
          </p:nvSpPr>
          <p:spPr bwMode="auto">
            <a:xfrm>
              <a:off x="7646416" y="2428875"/>
              <a:ext cx="104775" cy="104775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4454" name="Oval 73"/>
            <p:cNvSpPr>
              <a:spLocks noChangeArrowheads="1"/>
            </p:cNvSpPr>
            <p:nvPr/>
          </p:nvSpPr>
          <p:spPr bwMode="auto">
            <a:xfrm>
              <a:off x="8646541" y="1752600"/>
              <a:ext cx="104775" cy="104775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4455" name="Oval 70"/>
            <p:cNvSpPr>
              <a:spLocks noChangeArrowheads="1"/>
            </p:cNvSpPr>
            <p:nvPr/>
          </p:nvSpPr>
          <p:spPr bwMode="auto">
            <a:xfrm>
              <a:off x="5542904" y="3356992"/>
              <a:ext cx="104775" cy="104775"/>
            </a:xfrm>
            <a:prstGeom prst="ellipse">
              <a:avLst/>
            </a:prstGeom>
            <a:solidFill>
              <a:srgbClr val="FF33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Times New Roman" pitchFamily="18" charset="0"/>
              </a:endParaRPr>
            </a:p>
          </p:txBody>
        </p:sp>
      </p:grpSp>
      <p:sp>
        <p:nvSpPr>
          <p:cNvPr id="14344" name="Прямоугольник 115"/>
          <p:cNvSpPr>
            <a:spLocks noChangeArrowheads="1"/>
          </p:cNvSpPr>
          <p:nvPr/>
        </p:nvSpPr>
        <p:spPr bwMode="auto">
          <a:xfrm>
            <a:off x="5000625" y="6000750"/>
            <a:ext cx="1979613" cy="357188"/>
          </a:xfrm>
          <a:prstGeom prst="rect">
            <a:avLst/>
          </a:prstGeom>
          <a:solidFill>
            <a:schemeClr val="hlink"/>
          </a:solidFill>
          <a:ln w="9525" algn="ctr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ru-RU" sz="1600" b="1" i="1" u="sng">
                <a:solidFill>
                  <a:srgbClr val="FFFF00"/>
                </a:solidFill>
                <a:latin typeface="Times New Roman" pitchFamily="18" charset="0"/>
              </a:rPr>
              <a:t>5 поколение ГТД</a:t>
            </a:r>
          </a:p>
        </p:txBody>
      </p:sp>
      <p:sp>
        <p:nvSpPr>
          <p:cNvPr id="14345" name="Прямоугольник 117"/>
          <p:cNvSpPr>
            <a:spLocks noChangeArrowheads="1"/>
          </p:cNvSpPr>
          <p:nvPr/>
        </p:nvSpPr>
        <p:spPr bwMode="auto">
          <a:xfrm>
            <a:off x="7092950" y="6000750"/>
            <a:ext cx="1836738" cy="357188"/>
          </a:xfrm>
          <a:prstGeom prst="rect">
            <a:avLst/>
          </a:prstGeom>
          <a:solidFill>
            <a:srgbClr val="EE004F"/>
          </a:solidFill>
          <a:ln w="9525" algn="ctr">
            <a:solidFill>
              <a:srgbClr val="990033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ru-RU" sz="1600" b="1" i="1" u="sng">
                <a:solidFill>
                  <a:srgbClr val="FFFF00"/>
                </a:solidFill>
                <a:latin typeface="Times New Roman" pitchFamily="18" charset="0"/>
              </a:rPr>
              <a:t>6 поколение ГТД</a:t>
            </a:r>
          </a:p>
        </p:txBody>
      </p:sp>
      <p:sp>
        <p:nvSpPr>
          <p:cNvPr id="14346" name="Oval 73"/>
          <p:cNvSpPr>
            <a:spLocks noChangeArrowheads="1"/>
          </p:cNvSpPr>
          <p:nvPr/>
        </p:nvSpPr>
        <p:spPr bwMode="auto">
          <a:xfrm>
            <a:off x="5643563" y="3467100"/>
            <a:ext cx="104775" cy="104775"/>
          </a:xfrm>
          <a:prstGeom prst="ellipse">
            <a:avLst/>
          </a:prstGeom>
          <a:solidFill>
            <a:schemeClr val="accent2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 sz="2400">
              <a:latin typeface="Times New Roman" pitchFamily="18" charset="0"/>
            </a:endParaRPr>
          </a:p>
        </p:txBody>
      </p:sp>
      <p:sp>
        <p:nvSpPr>
          <p:cNvPr id="14347" name="Rectangle 84"/>
          <p:cNvSpPr>
            <a:spLocks noChangeArrowheads="1"/>
          </p:cNvSpPr>
          <p:nvPr/>
        </p:nvSpPr>
        <p:spPr bwMode="auto">
          <a:xfrm>
            <a:off x="5429250" y="3643313"/>
            <a:ext cx="1331913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sz="1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MC-NG (Snecma)</a:t>
            </a:r>
            <a:endParaRPr lang="ru-RU" sz="140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8" name="Rectangle 100"/>
          <p:cNvSpPr>
            <a:spLocks noChangeArrowheads="1"/>
          </p:cNvSpPr>
          <p:nvPr/>
        </p:nvSpPr>
        <p:spPr bwMode="auto">
          <a:xfrm>
            <a:off x="5000625" y="2857500"/>
            <a:ext cx="1295400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ru-RU" sz="1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ВЖМ-4(ВИАМ) </a:t>
            </a:r>
          </a:p>
        </p:txBody>
      </p:sp>
      <p:sp>
        <p:nvSpPr>
          <p:cNvPr id="14349" name="Oval 73"/>
          <p:cNvSpPr>
            <a:spLocks noChangeArrowheads="1"/>
          </p:cNvSpPr>
          <p:nvPr/>
        </p:nvSpPr>
        <p:spPr bwMode="auto">
          <a:xfrm>
            <a:off x="5643563" y="4000500"/>
            <a:ext cx="104775" cy="104775"/>
          </a:xfrm>
          <a:prstGeom prst="ellipse">
            <a:avLst/>
          </a:prstGeom>
          <a:solidFill>
            <a:schemeClr val="accent2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 sz="2400">
              <a:latin typeface="Times New Roman" pitchFamily="18" charset="0"/>
            </a:endParaRPr>
          </a:p>
        </p:txBody>
      </p:sp>
      <p:sp>
        <p:nvSpPr>
          <p:cNvPr id="14350" name="Rectangle 84"/>
          <p:cNvSpPr>
            <a:spLocks noChangeArrowheads="1"/>
          </p:cNvSpPr>
          <p:nvPr/>
        </p:nvSpPr>
        <p:spPr bwMode="auto">
          <a:xfrm>
            <a:off x="5786438" y="3998913"/>
            <a:ext cx="2627312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sz="1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CMSX-4 (Cannon Muskegon Corp.</a:t>
            </a:r>
            <a:r>
              <a:rPr lang="ru-RU" sz="1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4351" name="Oval 112"/>
          <p:cNvSpPr>
            <a:spLocks noChangeArrowheads="1"/>
          </p:cNvSpPr>
          <p:nvPr/>
        </p:nvSpPr>
        <p:spPr bwMode="auto">
          <a:xfrm>
            <a:off x="6157913" y="4205288"/>
            <a:ext cx="104775" cy="104775"/>
          </a:xfrm>
          <a:prstGeom prst="ellipse">
            <a:avLst/>
          </a:prstGeom>
          <a:solidFill>
            <a:srgbClr val="FF33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 sz="2400">
              <a:latin typeface="Times New Roman" pitchFamily="18" charset="0"/>
            </a:endParaRPr>
          </a:p>
        </p:txBody>
      </p:sp>
      <p:pic>
        <p:nvPicPr>
          <p:cNvPr id="1435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52600"/>
            <a:ext cx="1566863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Picture 3"/>
          <p:cNvPicPr>
            <a:picLocks noChangeAspect="1" noChangeArrowheads="1"/>
          </p:cNvPicPr>
          <p:nvPr/>
        </p:nvPicPr>
        <p:blipFill>
          <a:blip r:embed="rId5">
            <a:lum bright="3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029200"/>
            <a:ext cx="1447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4" name="Rectangle 121"/>
          <p:cNvSpPr>
            <a:spLocks noChangeArrowheads="1"/>
          </p:cNvSpPr>
          <p:nvPr/>
        </p:nvSpPr>
        <p:spPr bwMode="auto">
          <a:xfrm>
            <a:off x="0" y="0"/>
            <a:ext cx="9144000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602" name="Text Box 122"/>
          <p:cNvSpPr txBox="1">
            <a:spLocks noChangeArrowheads="1"/>
          </p:cNvSpPr>
          <p:nvPr/>
        </p:nvSpPr>
        <p:spPr bwMode="auto">
          <a:xfrm>
            <a:off x="1752600" y="76200"/>
            <a:ext cx="69786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r>
              <a:rPr lang="ru-RU" sz="2000" b="1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Динамика развития литейных жаропрочных сплавов</a:t>
            </a:r>
          </a:p>
        </p:txBody>
      </p:sp>
      <p:pic>
        <p:nvPicPr>
          <p:cNvPr id="14356" name="Picture 5" descr="Для прозрачек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325"/>
            <a:ext cx="13144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01745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/>
        </p:nvGraphicFramePr>
        <p:xfrm>
          <a:off x="799634" y="749279"/>
          <a:ext cx="5715041" cy="4500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363" name="TextBox 4"/>
          <p:cNvSpPr txBox="1">
            <a:spLocks noChangeArrowheads="1"/>
          </p:cNvSpPr>
          <p:nvPr/>
        </p:nvSpPr>
        <p:spPr bwMode="auto">
          <a:xfrm>
            <a:off x="6429375" y="4892675"/>
            <a:ext cx="1571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400" b="1">
                <a:latin typeface="Times New Roman" pitchFamily="18" charset="0"/>
                <a:cs typeface="Times New Roman" pitchFamily="18" charset="0"/>
              </a:rPr>
              <a:t>Плотность,  г/см</a:t>
            </a:r>
            <a:r>
              <a:rPr lang="ru-RU" sz="1400" b="1" baseline="30000">
                <a:latin typeface="Times New Roman" pitchFamily="18" charset="0"/>
                <a:cs typeface="Times New Roman" pitchFamily="18" charset="0"/>
              </a:rPr>
              <a:t>3</a:t>
            </a:r>
            <a:endParaRPr lang="ru-RU" sz="1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4" name="TextBox 5"/>
          <p:cNvSpPr txBox="1">
            <a:spLocks noChangeArrowheads="1"/>
          </p:cNvSpPr>
          <p:nvPr/>
        </p:nvSpPr>
        <p:spPr bwMode="auto">
          <a:xfrm>
            <a:off x="5853113" y="2576513"/>
            <a:ext cx="9286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>
                <a:latin typeface="Times New Roman" pitchFamily="18" charset="0"/>
                <a:cs typeface="Times New Roman" pitchFamily="18" charset="0"/>
              </a:rPr>
              <a:t>EPM-102</a:t>
            </a:r>
            <a:endParaRPr lang="ru-RU" sz="1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5" name="TextBox 6"/>
          <p:cNvSpPr txBox="1">
            <a:spLocks noChangeArrowheads="1"/>
          </p:cNvSpPr>
          <p:nvPr/>
        </p:nvSpPr>
        <p:spPr bwMode="auto">
          <a:xfrm>
            <a:off x="4800600" y="2057400"/>
            <a:ext cx="771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400" b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ВЖМ4</a:t>
            </a:r>
          </a:p>
        </p:txBody>
      </p:sp>
      <p:sp>
        <p:nvSpPr>
          <p:cNvPr id="15366" name="TextBox 7"/>
          <p:cNvSpPr txBox="1">
            <a:spLocks noChangeArrowheads="1"/>
          </p:cNvSpPr>
          <p:nvPr/>
        </p:nvSpPr>
        <p:spPr bwMode="auto">
          <a:xfrm>
            <a:off x="1295400" y="3695700"/>
            <a:ext cx="990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400" b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ВЖЛ20</a:t>
            </a:r>
          </a:p>
        </p:txBody>
      </p:sp>
      <p:sp>
        <p:nvSpPr>
          <p:cNvPr id="15367" name="TextBox 8"/>
          <p:cNvSpPr txBox="1">
            <a:spLocks noChangeArrowheads="1"/>
          </p:cNvSpPr>
          <p:nvPr/>
        </p:nvSpPr>
        <p:spPr bwMode="auto">
          <a:xfrm>
            <a:off x="3500438" y="2789238"/>
            <a:ext cx="571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>
                <a:latin typeface="Times New Roman" pitchFamily="18" charset="0"/>
                <a:cs typeface="Times New Roman" pitchFamily="18" charset="0"/>
              </a:rPr>
              <a:t>LDS</a:t>
            </a:r>
            <a:endParaRPr lang="ru-RU" sz="1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8" name="TextBox 9"/>
          <p:cNvSpPr txBox="1">
            <a:spLocks noChangeArrowheads="1"/>
          </p:cNvSpPr>
          <p:nvPr/>
        </p:nvSpPr>
        <p:spPr bwMode="auto">
          <a:xfrm>
            <a:off x="4953000" y="2362200"/>
            <a:ext cx="8572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>
                <a:latin typeface="Times New Roman" pitchFamily="18" charset="0"/>
                <a:cs typeface="Times New Roman" pitchFamily="18" charset="0"/>
              </a:rPr>
              <a:t>CMSX-10</a:t>
            </a:r>
            <a:endParaRPr lang="ru-RU" sz="1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9" name="TextBox 10"/>
          <p:cNvSpPr txBox="1">
            <a:spLocks noChangeArrowheads="1"/>
          </p:cNvSpPr>
          <p:nvPr/>
        </p:nvSpPr>
        <p:spPr bwMode="auto">
          <a:xfrm>
            <a:off x="2643188" y="3503613"/>
            <a:ext cx="7858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>
                <a:latin typeface="Times New Roman" pitchFamily="18" charset="0"/>
                <a:cs typeface="Times New Roman" pitchFamily="18" charset="0"/>
              </a:rPr>
              <a:t>AM-3</a:t>
            </a:r>
            <a:endParaRPr lang="ru-RU" sz="1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70" name="TextBox 12"/>
          <p:cNvSpPr txBox="1">
            <a:spLocks noChangeArrowheads="1"/>
          </p:cNvSpPr>
          <p:nvPr/>
        </p:nvSpPr>
        <p:spPr bwMode="auto">
          <a:xfrm>
            <a:off x="2643188" y="3289300"/>
            <a:ext cx="7143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>
                <a:latin typeface="Times New Roman" pitchFamily="18" charset="0"/>
                <a:cs typeface="Times New Roman" pitchFamily="18" charset="0"/>
              </a:rPr>
              <a:t>LEK-94</a:t>
            </a:r>
            <a:endParaRPr lang="ru-RU" sz="1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71" name="TextBox 11"/>
          <p:cNvSpPr txBox="1">
            <a:spLocks noChangeArrowheads="1"/>
          </p:cNvSpPr>
          <p:nvPr/>
        </p:nvSpPr>
        <p:spPr bwMode="auto">
          <a:xfrm>
            <a:off x="3276600" y="2514600"/>
            <a:ext cx="8572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>
                <a:latin typeface="Times New Roman" pitchFamily="18" charset="0"/>
                <a:cs typeface="Times New Roman" pitchFamily="18" charset="0"/>
              </a:rPr>
              <a:t>CMSX-4</a:t>
            </a:r>
            <a:endParaRPr lang="ru-RU" sz="1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3102" y="1788809"/>
            <a:ext cx="615553" cy="2714644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algn="ctr"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Длительная прочность, МПа</a:t>
            </a:r>
          </a:p>
          <a:p>
            <a:pPr algn="ctr"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1000</a:t>
            </a:r>
            <a:r>
              <a:rPr lang="en-US" sz="1400" b="1" dirty="0">
                <a:latin typeface="Times New Roman"/>
                <a:cs typeface="Times New Roman"/>
              </a:rPr>
              <a:t>º</a:t>
            </a:r>
            <a:r>
              <a:rPr lang="ru-RU" sz="1400" b="1" dirty="0">
                <a:latin typeface="Times New Roman"/>
                <a:cs typeface="Times New Roman"/>
              </a:rPr>
              <a:t>С, 100 ч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73" name="TextBox 13"/>
          <p:cNvSpPr txBox="1">
            <a:spLocks noChangeArrowheads="1"/>
          </p:cNvSpPr>
          <p:nvPr/>
        </p:nvSpPr>
        <p:spPr bwMode="auto">
          <a:xfrm>
            <a:off x="3357563" y="3217863"/>
            <a:ext cx="428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>
                <a:latin typeface="Times New Roman" pitchFamily="18" charset="0"/>
                <a:cs typeface="Times New Roman" pitchFamily="18" charset="0"/>
              </a:rPr>
              <a:t>N4</a:t>
            </a:r>
            <a:endParaRPr lang="ru-RU" sz="1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74" name="TextBox 17"/>
          <p:cNvSpPr txBox="1">
            <a:spLocks noChangeArrowheads="1"/>
          </p:cNvSpPr>
          <p:nvPr/>
        </p:nvSpPr>
        <p:spPr bwMode="auto">
          <a:xfrm>
            <a:off x="1600200" y="1835150"/>
            <a:ext cx="1828800" cy="527050"/>
          </a:xfrm>
          <a:prstGeom prst="rect">
            <a:avLst/>
          </a:prstGeom>
          <a:solidFill>
            <a:srgbClr val="C9E7E9"/>
          </a:solidFill>
          <a:ln w="9525">
            <a:solidFill>
              <a:srgbClr val="9900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400" b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Разрабатываемый сплав ВЖМ7</a:t>
            </a:r>
          </a:p>
        </p:txBody>
      </p:sp>
      <p:sp>
        <p:nvSpPr>
          <p:cNvPr id="15375" name="TextBox 18"/>
          <p:cNvSpPr txBox="1">
            <a:spLocks noChangeArrowheads="1"/>
          </p:cNvSpPr>
          <p:nvPr/>
        </p:nvSpPr>
        <p:spPr bwMode="auto">
          <a:xfrm>
            <a:off x="152400" y="5391150"/>
            <a:ext cx="8715375" cy="1343025"/>
          </a:xfrm>
          <a:prstGeom prst="rect">
            <a:avLst/>
          </a:prstGeom>
          <a:solidFill>
            <a:srgbClr val="FFB3B3"/>
          </a:solidFill>
          <a:ln w="28575">
            <a:solidFill>
              <a:srgbClr val="9900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600"/>
              <a:t>       </a:t>
            </a:r>
            <a:r>
              <a:rPr lang="ru-RU" sz="1600" b="1" i="1"/>
              <a:t>Развитие монокристаллических жаропрочных сплавов </a:t>
            </a:r>
            <a:r>
              <a:rPr lang="en-US" sz="1600" b="1" i="1"/>
              <a:t>I</a:t>
            </a:r>
            <a:r>
              <a:rPr lang="ru-RU" sz="1600" b="1" i="1"/>
              <a:t>, </a:t>
            </a:r>
            <a:r>
              <a:rPr lang="en-US" sz="1600" b="1" i="1"/>
              <a:t>II</a:t>
            </a:r>
            <a:r>
              <a:rPr lang="ru-RU" sz="1600" b="1" i="1"/>
              <a:t>, </a:t>
            </a:r>
            <a:r>
              <a:rPr lang="en-US" sz="1600" b="1" i="1"/>
              <a:t>III </a:t>
            </a:r>
            <a:r>
              <a:rPr lang="ru-RU" sz="1600" b="1" i="1"/>
              <a:t>и </a:t>
            </a:r>
            <a:r>
              <a:rPr lang="en-US" sz="1600" b="1" i="1"/>
              <a:t>IV</a:t>
            </a:r>
            <a:r>
              <a:rPr lang="ru-RU" sz="1600" b="1" i="1"/>
              <a:t> поколений сопровождалось одновременным увеличением длительной прочности и плотности за счет легирования  тяжелыми тугоплавкими элементами. </a:t>
            </a:r>
            <a:r>
              <a:rPr lang="en-US" sz="1600" b="1" i="1"/>
              <a:t> </a:t>
            </a:r>
            <a:endParaRPr lang="ru-RU" sz="1600" b="1" i="1"/>
          </a:p>
          <a:p>
            <a:pPr algn="ctr" eaLnBrk="1" hangingPunct="1"/>
            <a:r>
              <a:rPr lang="ru-RU" sz="1600" b="1" i="1">
                <a:solidFill>
                  <a:srgbClr val="FF0000"/>
                </a:solidFill>
              </a:rPr>
              <a:t>В настоящее время целью является увеличение длительной прочности без повышения плотности сплава</a:t>
            </a:r>
            <a:r>
              <a:rPr lang="ru-RU" sz="1600" b="1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5376" name="TextBox 19"/>
          <p:cNvSpPr txBox="1">
            <a:spLocks noChangeArrowheads="1"/>
          </p:cNvSpPr>
          <p:nvPr/>
        </p:nvSpPr>
        <p:spPr bwMode="auto">
          <a:xfrm>
            <a:off x="4643438" y="2289175"/>
            <a:ext cx="4286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>
                <a:latin typeface="Times New Roman" pitchFamily="18" charset="0"/>
                <a:cs typeface="Times New Roman" pitchFamily="18" charset="0"/>
              </a:rPr>
              <a:t>N6</a:t>
            </a:r>
            <a:endParaRPr lang="ru-RU" sz="1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77" name="TextBox 21"/>
          <p:cNvSpPr txBox="1">
            <a:spLocks noChangeArrowheads="1"/>
          </p:cNvSpPr>
          <p:nvPr/>
        </p:nvSpPr>
        <p:spPr bwMode="auto">
          <a:xfrm>
            <a:off x="4191000" y="2743200"/>
            <a:ext cx="885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400" b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ЖС36</a:t>
            </a:r>
          </a:p>
        </p:txBody>
      </p:sp>
      <p:sp>
        <p:nvSpPr>
          <p:cNvPr id="15378" name="TextBox 22"/>
          <p:cNvSpPr txBox="1">
            <a:spLocks noChangeArrowheads="1"/>
          </p:cNvSpPr>
          <p:nvPr/>
        </p:nvSpPr>
        <p:spPr bwMode="auto">
          <a:xfrm>
            <a:off x="3857625" y="3074988"/>
            <a:ext cx="4286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>
                <a:latin typeface="Times New Roman" pitchFamily="18" charset="0"/>
                <a:cs typeface="Times New Roman" pitchFamily="18" charset="0"/>
              </a:rPr>
              <a:t>N5</a:t>
            </a:r>
            <a:endParaRPr lang="ru-RU" sz="1200" b="1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5" name="Прямая со стрелкой 24"/>
          <p:cNvCxnSpPr>
            <a:stCxn id="15374" idx="2"/>
          </p:cNvCxnSpPr>
          <p:nvPr/>
        </p:nvCxnSpPr>
        <p:spPr>
          <a:xfrm>
            <a:off x="2514600" y="2362200"/>
            <a:ext cx="342900" cy="67310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80" name="Picture 7" descr="Векторный лейбл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52388"/>
            <a:ext cx="1471612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4" name="Диаграмма 63"/>
          <p:cNvGraphicFramePr>
            <a:graphicFrameLocks/>
          </p:cNvGraphicFramePr>
          <p:nvPr/>
        </p:nvGraphicFramePr>
        <p:xfrm>
          <a:off x="5795458" y="2363788"/>
          <a:ext cx="3255244" cy="2428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382" name="TextBox 74"/>
          <p:cNvSpPr txBox="1">
            <a:spLocks noChangeArrowheads="1"/>
          </p:cNvSpPr>
          <p:nvPr/>
        </p:nvSpPr>
        <p:spPr bwMode="auto">
          <a:xfrm>
            <a:off x="5957888" y="2057400"/>
            <a:ext cx="900112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l-GR" sz="1400" b="1"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ru-RU" sz="1200" b="1">
                <a:latin typeface="Times New Roman" pitchFamily="18" charset="0"/>
                <a:cs typeface="Times New Roman" pitchFamily="18" charset="0"/>
              </a:rPr>
              <a:t>, МПа</a:t>
            </a:r>
            <a:endParaRPr lang="en-US" sz="1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7215188" y="4445000"/>
            <a:ext cx="5715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200" b="1" i="1" dirty="0">
                <a:latin typeface="+mn-lt"/>
                <a:cs typeface="Arial" pitchFamily="34" charset="0"/>
              </a:rPr>
              <a:t>100</a:t>
            </a:r>
            <a:endParaRPr lang="en-US" sz="1200" b="1" i="1" dirty="0">
              <a:latin typeface="+mn-lt"/>
              <a:cs typeface="Arial" pitchFamily="34" charset="0"/>
            </a:endParaRPr>
          </a:p>
        </p:txBody>
      </p:sp>
      <p:sp>
        <p:nvSpPr>
          <p:cNvPr id="15384" name="TextBox 76"/>
          <p:cNvSpPr txBox="1">
            <a:spLocks noChangeArrowheads="1"/>
          </p:cNvSpPr>
          <p:nvPr/>
        </p:nvSpPr>
        <p:spPr bwMode="auto">
          <a:xfrm>
            <a:off x="8001000" y="4435475"/>
            <a:ext cx="5000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l-GR" sz="1400" b="1"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ru-RU" sz="1400" b="1">
                <a:latin typeface="Times New Roman" pitchFamily="18" charset="0"/>
                <a:cs typeface="Times New Roman" pitchFamily="18" charset="0"/>
              </a:rPr>
              <a:t>, ч</a:t>
            </a:r>
            <a:endParaRPr lang="en-US" sz="1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85" name="TextBox 88"/>
          <p:cNvSpPr txBox="1">
            <a:spLocks noChangeArrowheads="1"/>
          </p:cNvSpPr>
          <p:nvPr/>
        </p:nvSpPr>
        <p:spPr bwMode="auto">
          <a:xfrm>
            <a:off x="7896225" y="3686175"/>
            <a:ext cx="714375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>
                <a:latin typeface="Times New Roman" pitchFamily="18" charset="0"/>
                <a:cs typeface="Times New Roman" pitchFamily="18" charset="0"/>
              </a:rPr>
              <a:t>LEK-94</a:t>
            </a:r>
          </a:p>
        </p:txBody>
      </p:sp>
      <p:cxnSp>
        <p:nvCxnSpPr>
          <p:cNvPr id="91" name="Прямая со стрелкой 90"/>
          <p:cNvCxnSpPr/>
          <p:nvPr/>
        </p:nvCxnSpPr>
        <p:spPr>
          <a:xfrm rot="5400000" flipH="1" flipV="1">
            <a:off x="8117681" y="3464719"/>
            <a:ext cx="214313" cy="1428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87" name="TextBox 96"/>
          <p:cNvSpPr txBox="1">
            <a:spLocks noChangeArrowheads="1"/>
          </p:cNvSpPr>
          <p:nvPr/>
        </p:nvSpPr>
        <p:spPr bwMode="auto">
          <a:xfrm>
            <a:off x="6781800" y="1082675"/>
            <a:ext cx="2286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LEK-</a:t>
            </a:r>
            <a:r>
              <a:rPr lang="ru-RU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94:  </a:t>
            </a:r>
            <a:r>
              <a:rPr lang="en-US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≈ 8,3 г/см</a:t>
            </a:r>
            <a:r>
              <a:rPr lang="ru-RU" sz="1400" b="1" baseline="30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 </a:t>
            </a:r>
          </a:p>
          <a:p>
            <a:pPr eaLnBrk="1" hangingPunct="1"/>
            <a:r>
              <a:rPr lang="ru-RU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σ</a:t>
            </a:r>
            <a:r>
              <a:rPr lang="ru-RU" sz="1400" b="1" baseline="-25000">
                <a:solidFill>
                  <a:srgbClr val="000000"/>
                </a:solidFill>
                <a:latin typeface="Tahoma" pitchFamily="34" charset="0"/>
                <a:cs typeface="Arial" charset="0"/>
              </a:rPr>
              <a:t>100</a:t>
            </a:r>
            <a:r>
              <a:rPr lang="ru-RU" sz="1400" b="1" baseline="30000">
                <a:solidFill>
                  <a:srgbClr val="000000"/>
                </a:solidFill>
                <a:latin typeface="Tahoma" pitchFamily="34" charset="0"/>
                <a:cs typeface="Arial" charset="0"/>
              </a:rPr>
              <a:t>1000</a:t>
            </a:r>
            <a:r>
              <a:rPr lang="ru-RU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≈ 200 МПа</a:t>
            </a:r>
            <a:endParaRPr lang="en-US" sz="14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88" name="TextBox 97"/>
          <p:cNvSpPr txBox="1">
            <a:spLocks noChangeArrowheads="1"/>
          </p:cNvSpPr>
          <p:nvPr/>
        </p:nvSpPr>
        <p:spPr bwMode="auto">
          <a:xfrm>
            <a:off x="6781800" y="1616075"/>
            <a:ext cx="2209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LDS</a:t>
            </a:r>
            <a:r>
              <a:rPr lang="ru-RU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-1101:   </a:t>
            </a:r>
            <a:r>
              <a:rPr lang="en-US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=8,56 г/см</a:t>
            </a:r>
            <a:r>
              <a:rPr lang="ru-RU" sz="1400" b="1" baseline="30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eaLnBrk="1" hangingPunct="1"/>
            <a:r>
              <a:rPr lang="ru-RU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σ</a:t>
            </a:r>
            <a:r>
              <a:rPr lang="ru-RU" sz="1400" b="1" baseline="-25000">
                <a:solidFill>
                  <a:srgbClr val="000000"/>
                </a:solidFill>
                <a:latin typeface="Tahoma" pitchFamily="34" charset="0"/>
                <a:cs typeface="Arial" charset="0"/>
              </a:rPr>
              <a:t>100</a:t>
            </a:r>
            <a:r>
              <a:rPr lang="ru-RU" sz="1400" b="1" baseline="30000">
                <a:solidFill>
                  <a:srgbClr val="000000"/>
                </a:solidFill>
                <a:latin typeface="Tahoma" pitchFamily="34" charset="0"/>
                <a:cs typeface="Arial" charset="0"/>
              </a:rPr>
              <a:t>1000</a:t>
            </a:r>
            <a:r>
              <a:rPr lang="ru-RU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≈ 245 МПа</a:t>
            </a:r>
            <a:endParaRPr lang="en-US" sz="14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89" name="TextBox 98"/>
          <p:cNvSpPr txBox="1">
            <a:spLocks noChangeArrowheads="1"/>
          </p:cNvSpPr>
          <p:nvPr/>
        </p:nvSpPr>
        <p:spPr bwMode="auto">
          <a:xfrm>
            <a:off x="7848600" y="2720975"/>
            <a:ext cx="914400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>
                <a:latin typeface="Times New Roman" pitchFamily="18" charset="0"/>
                <a:cs typeface="Times New Roman" pitchFamily="18" charset="0"/>
              </a:rPr>
              <a:t>LDS-1101</a:t>
            </a:r>
          </a:p>
        </p:txBody>
      </p:sp>
      <p:cxnSp>
        <p:nvCxnSpPr>
          <p:cNvPr id="101" name="Прямая со стрелкой 100"/>
          <p:cNvCxnSpPr/>
          <p:nvPr/>
        </p:nvCxnSpPr>
        <p:spPr>
          <a:xfrm rot="5400000">
            <a:off x="8215313" y="3006725"/>
            <a:ext cx="214312" cy="714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91" name="TextBox 88"/>
          <p:cNvSpPr txBox="1">
            <a:spLocks noChangeArrowheads="1"/>
          </p:cNvSpPr>
          <p:nvPr/>
        </p:nvSpPr>
        <p:spPr bwMode="auto">
          <a:xfrm>
            <a:off x="6400800" y="3251200"/>
            <a:ext cx="1447800" cy="1016000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200" b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Разрабаты-ваемый сплав ВЖМ7:</a:t>
            </a:r>
          </a:p>
          <a:p>
            <a:pPr algn="ctr" eaLnBrk="1" hangingPunct="1"/>
            <a:r>
              <a:rPr lang="en-US" sz="1200" b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1200" b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</a:t>
            </a:r>
            <a:r>
              <a:rPr lang="en-US" sz="1200" b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8,4</a:t>
            </a:r>
            <a:r>
              <a:rPr lang="ru-RU" sz="1200" b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г/см</a:t>
            </a:r>
            <a:r>
              <a:rPr lang="ru-RU" sz="1200" b="1" baseline="3000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ctr" eaLnBrk="1" hangingPunct="1"/>
            <a:r>
              <a:rPr lang="el-GR" sz="1200" b="1">
                <a:solidFill>
                  <a:srgbClr val="990033"/>
                </a:solidFill>
                <a:latin typeface="Tahoma" pitchFamily="34" charset="0"/>
                <a:cs typeface="Arial" charset="0"/>
              </a:rPr>
              <a:t>σ</a:t>
            </a:r>
            <a:r>
              <a:rPr lang="ru-RU" sz="1200" b="1" baseline="-25000">
                <a:solidFill>
                  <a:srgbClr val="990033"/>
                </a:solidFill>
                <a:latin typeface="Tahoma" pitchFamily="34" charset="0"/>
                <a:cs typeface="Arial" charset="0"/>
              </a:rPr>
              <a:t>100</a:t>
            </a:r>
            <a:r>
              <a:rPr lang="ru-RU" sz="1200" b="1" baseline="30000">
                <a:solidFill>
                  <a:srgbClr val="990033"/>
                </a:solidFill>
                <a:latin typeface="Tahoma" pitchFamily="34" charset="0"/>
                <a:cs typeface="Arial" charset="0"/>
              </a:rPr>
              <a:t>1000</a:t>
            </a:r>
            <a:r>
              <a:rPr lang="ru-RU" sz="1200" b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≈230 МПа</a:t>
            </a:r>
            <a:endParaRPr lang="en-US" sz="1200" b="1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2" name="Прямая со стрелкой 61"/>
          <p:cNvCxnSpPr>
            <a:stCxn id="15391" idx="0"/>
          </p:cNvCxnSpPr>
          <p:nvPr/>
        </p:nvCxnSpPr>
        <p:spPr>
          <a:xfrm rot="5400000" flipH="1" flipV="1">
            <a:off x="7092950" y="2987675"/>
            <a:ext cx="295275" cy="2317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93" name="TextBox 5"/>
          <p:cNvSpPr txBox="1">
            <a:spLocks noChangeArrowheads="1"/>
          </p:cNvSpPr>
          <p:nvPr/>
        </p:nvSpPr>
        <p:spPr bwMode="auto">
          <a:xfrm>
            <a:off x="5562600" y="1628775"/>
            <a:ext cx="9286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>
                <a:latin typeface="Times New Roman" pitchFamily="18" charset="0"/>
                <a:cs typeface="Times New Roman" pitchFamily="18" charset="0"/>
              </a:rPr>
              <a:t>EPM-102</a:t>
            </a:r>
            <a:endParaRPr lang="ru-RU" sz="1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94" name="Ромб 36"/>
          <p:cNvSpPr>
            <a:spLocks noChangeArrowheads="1"/>
          </p:cNvSpPr>
          <p:nvPr/>
        </p:nvSpPr>
        <p:spPr bwMode="auto">
          <a:xfrm>
            <a:off x="5334000" y="1828800"/>
            <a:ext cx="304800" cy="152400"/>
          </a:xfrm>
          <a:prstGeom prst="diamond">
            <a:avLst/>
          </a:prstGeom>
          <a:solidFill>
            <a:srgbClr val="990033"/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>
              <a:solidFill>
                <a:srgbClr val="990033"/>
              </a:solidFill>
            </a:endParaRPr>
          </a:p>
        </p:txBody>
      </p:sp>
      <p:sp>
        <p:nvSpPr>
          <p:cNvPr id="15395" name="TextBox 6"/>
          <p:cNvSpPr txBox="1">
            <a:spLocks noChangeArrowheads="1"/>
          </p:cNvSpPr>
          <p:nvPr/>
        </p:nvSpPr>
        <p:spPr bwMode="auto">
          <a:xfrm>
            <a:off x="4038600" y="914400"/>
            <a:ext cx="1981200" cy="527050"/>
          </a:xfrm>
          <a:prstGeom prst="rect">
            <a:avLst/>
          </a:prstGeom>
          <a:solidFill>
            <a:srgbClr val="C9E7E9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400" b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Разрабатываемый сплав  ВЖМ8</a:t>
            </a:r>
          </a:p>
        </p:txBody>
      </p:sp>
      <p:cxnSp>
        <p:nvCxnSpPr>
          <p:cNvPr id="15396" name="Прямая со стрелкой 44"/>
          <p:cNvCxnSpPr>
            <a:cxnSpLocks noChangeShapeType="1"/>
            <a:stCxn id="15395" idx="2"/>
          </p:cNvCxnSpPr>
          <p:nvPr/>
        </p:nvCxnSpPr>
        <p:spPr bwMode="auto">
          <a:xfrm>
            <a:off x="5029200" y="1441450"/>
            <a:ext cx="381000" cy="387350"/>
          </a:xfrm>
          <a:prstGeom prst="straightConnector1">
            <a:avLst/>
          </a:prstGeom>
          <a:noFill/>
          <a:ln w="28575" algn="ctr">
            <a:solidFill>
              <a:srgbClr val="990033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97" name="TextBox 21"/>
          <p:cNvSpPr txBox="1">
            <a:spLocks noChangeArrowheads="1"/>
          </p:cNvSpPr>
          <p:nvPr/>
        </p:nvSpPr>
        <p:spPr bwMode="auto">
          <a:xfrm>
            <a:off x="3886200" y="2286000"/>
            <a:ext cx="885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400" b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ВЖМ5</a:t>
            </a:r>
          </a:p>
        </p:txBody>
      </p:sp>
      <p:pic>
        <p:nvPicPr>
          <p:cNvPr id="15398" name="Picture 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463" y="2590800"/>
            <a:ext cx="338137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9" name="Picture 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863" y="2362200"/>
            <a:ext cx="338137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00" name="Picture 4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828800"/>
            <a:ext cx="338138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01" name="Picture 4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590800"/>
            <a:ext cx="338138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02" name="Picture 4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048000"/>
            <a:ext cx="338138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03" name="Picture 4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733800"/>
            <a:ext cx="38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04" name="Picture 4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3962400"/>
            <a:ext cx="38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05" name="Picture 4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276600"/>
            <a:ext cx="38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06" name="TextBox 8"/>
          <p:cNvSpPr txBox="1">
            <a:spLocks noChangeArrowheads="1"/>
          </p:cNvSpPr>
          <p:nvPr/>
        </p:nvSpPr>
        <p:spPr bwMode="auto">
          <a:xfrm>
            <a:off x="4114800" y="2544763"/>
            <a:ext cx="7239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>
                <a:latin typeface="Times New Roman" pitchFamily="18" charset="0"/>
                <a:cs typeface="Times New Roman" pitchFamily="18" charset="0"/>
              </a:rPr>
              <a:t>TMS-75</a:t>
            </a:r>
            <a:endParaRPr lang="ru-RU" sz="12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407" name="Picture 4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714625"/>
            <a:ext cx="385763" cy="257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08" name="Picture 4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962400"/>
            <a:ext cx="385763" cy="257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09" name="Picture 4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057400"/>
            <a:ext cx="385763" cy="257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10" name="Picture 5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38" y="2486025"/>
            <a:ext cx="385762" cy="257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11" name="Picture 5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00200"/>
            <a:ext cx="385763" cy="257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12" name="Picture 5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124200"/>
            <a:ext cx="385763" cy="257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13" name="Picture 3"/>
          <p:cNvPicPr>
            <a:picLocks noChangeAspect="1" noChangeArrowheads="1"/>
          </p:cNvPicPr>
          <p:nvPr/>
        </p:nvPicPr>
        <p:blipFill>
          <a:blip r:embed="rId12">
            <a:lum bright="3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657600"/>
            <a:ext cx="1676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кругленный прямоугольник 5"/>
          <p:cNvSpPr>
            <a:spLocks noChangeArrowheads="1"/>
          </p:cNvSpPr>
          <p:nvPr/>
        </p:nvSpPr>
        <p:spPr bwMode="auto">
          <a:xfrm>
            <a:off x="1804988" y="76200"/>
            <a:ext cx="7262812" cy="6858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/>
        </p:spPr>
        <p:txBody>
          <a:bodyPr anchor="ctr"/>
          <a:lstStyle/>
          <a:p>
            <a:pPr algn="ctr">
              <a:defRPr/>
            </a:pPr>
            <a:r>
              <a:rPr lang="ru-RU" sz="2000" b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Развитие монокристаллических  жаропрочных  никелевых сплавов</a:t>
            </a:r>
          </a:p>
        </p:txBody>
      </p:sp>
    </p:spTree>
    <p:extLst>
      <p:ext uri="{BB962C8B-B14F-4D97-AF65-F5344CB8AC3E}">
        <p14:creationId xmlns:p14="http://schemas.microsoft.com/office/powerpoint/2010/main" val="250898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1600200" y="50800"/>
            <a:ext cx="5638800" cy="8636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ctr">
              <a:lnSpc>
                <a:spcPct val="85000"/>
              </a:lnSpc>
              <a:defRPr/>
            </a:pPr>
            <a:r>
              <a:rPr lang="ru-RU" sz="2000" b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Развитие монокристаллических жаропрочных суперсплавов и создание естественных композитов</a:t>
            </a:r>
          </a:p>
        </p:txBody>
      </p:sp>
      <p:pic>
        <p:nvPicPr>
          <p:cNvPr id="16387" name="Picture 5" descr="Для прозраче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130492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4">
            <a:lum bright="3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267200"/>
            <a:ext cx="1752600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 descr="P1060508"/>
          <p:cNvPicPr>
            <a:picLocks noChangeAspect="1" noChangeArrowheads="1"/>
          </p:cNvPicPr>
          <p:nvPr/>
        </p:nvPicPr>
        <p:blipFill>
          <a:blip r:embed="rId5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98" r="26984"/>
          <a:stretch>
            <a:fillRect/>
          </a:stretch>
        </p:blipFill>
        <p:spPr bwMode="auto">
          <a:xfrm>
            <a:off x="7931150" y="4473575"/>
            <a:ext cx="11779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410200"/>
            <a:ext cx="1905000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219200"/>
            <a:ext cx="1457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60" name="Rectangle 68"/>
          <p:cNvSpPr>
            <a:spLocks noChangeArrowheads="1"/>
          </p:cNvSpPr>
          <p:nvPr/>
        </p:nvSpPr>
        <p:spPr bwMode="auto">
          <a:xfrm>
            <a:off x="152400" y="1147763"/>
            <a:ext cx="7239000" cy="681037"/>
          </a:xfrm>
          <a:prstGeom prst="rect">
            <a:avLst/>
          </a:prstGeom>
          <a:solidFill>
            <a:schemeClr val="accent1"/>
          </a:solidFill>
          <a:ln w="57150" cmpd="thickThin">
            <a:solidFill>
              <a:schemeClr val="accent2"/>
            </a:solidFill>
            <a:miter lim="800000"/>
            <a:headEnd/>
            <a:tailEnd/>
          </a:ln>
        </p:spPr>
        <p:txBody>
          <a:bodyPr lIns="72000" tIns="0" rIns="72000" bIns="0"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ru-RU" sz="1600" b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Создание новых технологий изготовления лопаток ГТД с высокоэффективным охлаждением, включая керамические формы и стержни для лопаток из новых перспективных сплавов</a:t>
            </a:r>
          </a:p>
        </p:txBody>
      </p:sp>
      <p:pic>
        <p:nvPicPr>
          <p:cNvPr id="16393" name="Picture 9" descr="lopatka-4-1 cop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14800"/>
            <a:ext cx="14478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4" descr="Стержень cop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113" y="4038600"/>
            <a:ext cx="1055687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95" name="Group 5"/>
          <p:cNvGrpSpPr>
            <a:grpSpLocks/>
          </p:cNvGrpSpPr>
          <p:nvPr/>
        </p:nvGrpSpPr>
        <p:grpSpPr bwMode="auto">
          <a:xfrm>
            <a:off x="1905000" y="4495800"/>
            <a:ext cx="2495550" cy="2311400"/>
            <a:chOff x="-351" y="774"/>
            <a:chExt cx="1853" cy="2040"/>
          </a:xfrm>
        </p:grpSpPr>
        <p:sp>
          <p:nvSpPr>
            <p:cNvPr id="16399" name="Text Box 6"/>
            <p:cNvSpPr txBox="1">
              <a:spLocks noChangeArrowheads="1"/>
            </p:cNvSpPr>
            <p:nvPr/>
          </p:nvSpPr>
          <p:spPr bwMode="auto">
            <a:xfrm>
              <a:off x="297" y="864"/>
              <a:ext cx="137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ru-RU" sz="2400">
                <a:latin typeface="Times New Roman" pitchFamily="18" charset="0"/>
              </a:endParaRPr>
            </a:p>
          </p:txBody>
        </p:sp>
        <p:grpSp>
          <p:nvGrpSpPr>
            <p:cNvPr id="16400" name="Group 7"/>
            <p:cNvGrpSpPr>
              <a:grpSpLocks/>
            </p:cNvGrpSpPr>
            <p:nvPr/>
          </p:nvGrpSpPr>
          <p:grpSpPr bwMode="auto">
            <a:xfrm>
              <a:off x="449" y="774"/>
              <a:ext cx="1053" cy="1715"/>
              <a:chOff x="449" y="774"/>
              <a:chExt cx="1053" cy="1715"/>
            </a:xfrm>
          </p:grpSpPr>
          <p:grpSp>
            <p:nvGrpSpPr>
              <p:cNvPr id="16403" name="Group 8"/>
              <p:cNvGrpSpPr>
                <a:grpSpLocks/>
              </p:cNvGrpSpPr>
              <p:nvPr/>
            </p:nvGrpSpPr>
            <p:grpSpPr bwMode="auto">
              <a:xfrm>
                <a:off x="449" y="774"/>
                <a:ext cx="1053" cy="1715"/>
                <a:chOff x="449" y="774"/>
                <a:chExt cx="1053" cy="1715"/>
              </a:xfrm>
            </p:grpSpPr>
            <p:pic>
              <p:nvPicPr>
                <p:cNvPr id="16405" name="Picture 9" descr="Tmp109_1 copy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9" y="774"/>
                  <a:ext cx="1053" cy="17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6406" name="Line 10"/>
                <p:cNvSpPr>
                  <a:spLocks noChangeShapeType="1"/>
                </p:cNvSpPr>
                <p:nvPr/>
              </p:nvSpPr>
              <p:spPr bwMode="auto">
                <a:xfrm>
                  <a:off x="544" y="1536"/>
                  <a:ext cx="159" cy="168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16404" name="Line 11"/>
              <p:cNvSpPr>
                <a:spLocks noChangeShapeType="1"/>
              </p:cNvSpPr>
              <p:nvPr/>
            </p:nvSpPr>
            <p:spPr bwMode="auto">
              <a:xfrm>
                <a:off x="582" y="1687"/>
                <a:ext cx="122" cy="111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6401" name="Text Box 12"/>
            <p:cNvSpPr txBox="1">
              <a:spLocks noChangeArrowheads="1"/>
            </p:cNvSpPr>
            <p:nvPr/>
          </p:nvSpPr>
          <p:spPr bwMode="auto">
            <a:xfrm>
              <a:off x="188" y="930"/>
              <a:ext cx="620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ru-RU" sz="1200" b="1" i="1">
                  <a:latin typeface="Times New Roman" pitchFamily="18" charset="0"/>
                </a:rPr>
                <a:t>Основной</a:t>
              </a:r>
            </a:p>
          </p:txBody>
        </p:sp>
        <p:sp>
          <p:nvSpPr>
            <p:cNvPr id="16402" name="Text Box 13"/>
            <p:cNvSpPr txBox="1">
              <a:spLocks noChangeArrowheads="1"/>
            </p:cNvSpPr>
            <p:nvPr/>
          </p:nvSpPr>
          <p:spPr bwMode="auto">
            <a:xfrm>
              <a:off x="-351" y="2249"/>
              <a:ext cx="1149" cy="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ru-RU" sz="1200" b="1" i="1">
                  <a:latin typeface="Times New Roman" pitchFamily="18" charset="0"/>
                </a:rPr>
                <a:t>Гибкая керамо-</a:t>
              </a:r>
              <a:br>
                <a:rPr lang="ru-RU" sz="1200" b="1" i="1">
                  <a:latin typeface="Times New Roman" pitchFamily="18" charset="0"/>
                </a:rPr>
              </a:br>
              <a:r>
                <a:rPr lang="ru-RU" sz="1200" b="1" i="1">
                  <a:latin typeface="Times New Roman" pitchFamily="18" charset="0"/>
                </a:rPr>
                <a:t>полимерная пленка</a:t>
              </a:r>
              <a:br>
                <a:rPr lang="ru-RU" sz="1200" b="1" i="1">
                  <a:latin typeface="Times New Roman" pitchFamily="18" charset="0"/>
                </a:rPr>
              </a:br>
              <a:r>
                <a:rPr lang="ru-RU" sz="1200" b="1" i="1">
                  <a:latin typeface="Times New Roman" pitchFamily="18" charset="0"/>
                </a:rPr>
                <a:t>на входной кромке</a:t>
              </a:r>
            </a:p>
          </p:txBody>
        </p:sp>
      </p:grpSp>
      <p:pic>
        <p:nvPicPr>
          <p:cNvPr id="16396" name="Picture 1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76200"/>
            <a:ext cx="16192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6" name="Rectangle 12"/>
          <p:cNvSpPr>
            <a:spLocks noChangeArrowheads="1"/>
          </p:cNvSpPr>
          <p:nvPr/>
        </p:nvSpPr>
        <p:spPr bwMode="auto">
          <a:xfrm>
            <a:off x="228600" y="2111375"/>
            <a:ext cx="8686800" cy="1927225"/>
          </a:xfrm>
          <a:prstGeom prst="rect">
            <a:avLst/>
          </a:prstGeom>
          <a:solidFill>
            <a:srgbClr val="CCFFCC">
              <a:alpha val="30000"/>
            </a:srgbClr>
          </a:solidFill>
          <a:ln w="12700">
            <a:solidFill>
              <a:srgbClr val="008000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ru-RU" sz="1400" b="1" u="sng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Задачи:</a:t>
            </a:r>
          </a:p>
          <a:p>
            <a:pPr algn="ctr">
              <a:lnSpc>
                <a:spcPct val="8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ru-RU" sz="1400" b="1">
                <a:solidFill>
                  <a:srgbClr val="0066CC"/>
                </a:solidFill>
                <a:latin typeface="Arial" pitchFamily="34" charset="0"/>
              </a:rPr>
              <a:t> </a:t>
            </a:r>
            <a:r>
              <a:rPr lang="ru-RU" sz="1400" b="1" u="sng">
                <a:solidFill>
                  <a:srgbClr val="0066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2020 г.</a:t>
            </a:r>
            <a:r>
              <a:rPr lang="ru-RU">
                <a:latin typeface="Arial" pitchFamily="34" charset="0"/>
              </a:rPr>
              <a:t> </a:t>
            </a:r>
            <a:r>
              <a:rPr lang="ru-RU" sz="1400" b="1">
                <a:solidFill>
                  <a:srgbClr val="0066CC"/>
                </a:solidFill>
                <a:latin typeface="Arial" pitchFamily="34" charset="0"/>
              </a:rPr>
              <a:t>Создание нового поколения никелевых жаропрочных монокристаллических сплавов с рабочей температурой до</a:t>
            </a:r>
            <a:r>
              <a:rPr lang="ru-RU" sz="1400" b="1">
                <a:latin typeface="Arial" pitchFamily="34" charset="0"/>
              </a:rPr>
              <a:t> </a:t>
            </a:r>
            <a:r>
              <a:rPr lang="ru-RU" sz="1400" b="1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1200 ºС</a:t>
            </a:r>
            <a:r>
              <a:rPr lang="ru-RU" sz="1400" b="1">
                <a:solidFill>
                  <a:srgbClr val="0066CC"/>
                </a:solidFill>
                <a:latin typeface="Arial" pitchFamily="34" charset="0"/>
              </a:rPr>
              <a:t>, а также поли- и монокристаллических жаропрочных сплавов с повышенной удельной жаропрочностью</a:t>
            </a:r>
          </a:p>
          <a:p>
            <a:pPr algn="ctr">
              <a:lnSpc>
                <a:spcPct val="8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ru-RU" sz="1400" b="1">
                <a:solidFill>
                  <a:srgbClr val="000066"/>
                </a:solidFill>
                <a:latin typeface="Arial" pitchFamily="34" charset="0"/>
              </a:rPr>
              <a:t> </a:t>
            </a:r>
            <a:r>
              <a:rPr lang="ru-RU" sz="1400" b="1" u="sng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2030 г.</a:t>
            </a:r>
            <a:r>
              <a:rPr lang="ru-RU" sz="1400">
                <a:latin typeface="Arial" pitchFamily="34" charset="0"/>
              </a:rPr>
              <a:t> </a:t>
            </a:r>
            <a:r>
              <a:rPr lang="ru-RU" sz="1400" b="1">
                <a:solidFill>
                  <a:srgbClr val="000066"/>
                </a:solidFill>
                <a:latin typeface="Arial" pitchFamily="34" charset="0"/>
              </a:rPr>
              <a:t>Создание нового поколения эвтектических сплавов, направленно кристаллизуемых при скоростях не менее</a:t>
            </a:r>
            <a:r>
              <a:rPr lang="ru-RU" sz="1400" b="1">
                <a:latin typeface="Arial" pitchFamily="34" charset="0"/>
              </a:rPr>
              <a:t> </a:t>
            </a:r>
            <a:r>
              <a:rPr lang="ru-RU" sz="1400" b="1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0,5 мм/мин (в 5-10 раз выше существующих)</a:t>
            </a:r>
          </a:p>
          <a:p>
            <a:pPr algn="ctr">
              <a:lnSpc>
                <a:spcPct val="8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ru-RU" sz="1400" b="1">
                <a:solidFill>
                  <a:srgbClr val="000066"/>
                </a:solidFill>
                <a:latin typeface="Arial" pitchFamily="34" charset="0"/>
              </a:rPr>
              <a:t> Создание направленно кристаллизуемых жаропрочных сплавов с естественно-композиционной структурой на основе никелевых рений-рутениевых матриц,  упрочненных карбидными нитевидными кристаллами, с рабочей температурой до</a:t>
            </a:r>
            <a:r>
              <a:rPr lang="ru-RU" sz="1400" b="1">
                <a:latin typeface="Arial" pitchFamily="34" charset="0"/>
              </a:rPr>
              <a:t> </a:t>
            </a:r>
            <a:r>
              <a:rPr lang="ru-RU" sz="1400" b="1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1250 ºС</a:t>
            </a:r>
            <a:endParaRPr lang="ru-RU" sz="1200" b="1">
              <a:solidFill>
                <a:srgbClr val="99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pic>
        <p:nvPicPr>
          <p:cNvPr id="16398" name="Picture 24" descr="C:\Users\Nemez\Desktop\logo.g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763" y="711200"/>
            <a:ext cx="13668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867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/>
        </p:nvGraphicFramePr>
        <p:xfrm>
          <a:off x="538134" y="1527162"/>
          <a:ext cx="4643470" cy="29289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411" name="TextBox 96"/>
          <p:cNvSpPr txBox="1">
            <a:spLocks noChangeArrowheads="1"/>
          </p:cNvSpPr>
          <p:nvPr/>
        </p:nvSpPr>
        <p:spPr bwMode="auto">
          <a:xfrm>
            <a:off x="228600" y="5410200"/>
            <a:ext cx="19050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ЖС6У:  </a:t>
            </a:r>
            <a:r>
              <a:rPr lang="en-US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=8,4 г/см</a:t>
            </a:r>
            <a:r>
              <a:rPr lang="ru-RU" sz="1400" b="1" baseline="30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 </a:t>
            </a:r>
          </a:p>
          <a:p>
            <a:pPr eaLnBrk="1" hangingPunct="1"/>
            <a:r>
              <a:rPr lang="ru-RU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σ</a:t>
            </a:r>
            <a:r>
              <a:rPr lang="ru-RU" sz="1400" b="1" baseline="-25000">
                <a:solidFill>
                  <a:srgbClr val="000000"/>
                </a:solidFill>
                <a:latin typeface="Tahoma" pitchFamily="34" charset="0"/>
                <a:cs typeface="Arial" charset="0"/>
              </a:rPr>
              <a:t>100</a:t>
            </a:r>
            <a:r>
              <a:rPr lang="ru-RU" sz="1400" b="1" baseline="30000">
                <a:solidFill>
                  <a:srgbClr val="000000"/>
                </a:solidFill>
                <a:latin typeface="Tahoma" pitchFamily="34" charset="0"/>
                <a:cs typeface="Arial" charset="0"/>
              </a:rPr>
              <a:t>900</a:t>
            </a:r>
            <a:r>
              <a:rPr lang="ru-RU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= 355 МПа</a:t>
            </a:r>
            <a:endParaRPr lang="en-US" sz="14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2" name="TextBox 97"/>
          <p:cNvSpPr txBox="1">
            <a:spLocks noChangeArrowheads="1"/>
          </p:cNvSpPr>
          <p:nvPr/>
        </p:nvSpPr>
        <p:spPr bwMode="auto">
          <a:xfrm>
            <a:off x="2743200" y="5334000"/>
            <a:ext cx="22098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ВЖЛ12У:   </a:t>
            </a:r>
            <a:r>
              <a:rPr lang="en-US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=7,93 г/см</a:t>
            </a:r>
            <a:r>
              <a:rPr lang="ru-RU" sz="1400" b="1" baseline="30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eaLnBrk="1" hangingPunct="1"/>
            <a:r>
              <a:rPr lang="ru-RU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σ</a:t>
            </a:r>
            <a:r>
              <a:rPr lang="ru-RU" sz="1400" b="1" baseline="-25000">
                <a:solidFill>
                  <a:srgbClr val="000000"/>
                </a:solidFill>
                <a:latin typeface="Tahoma" pitchFamily="34" charset="0"/>
                <a:cs typeface="Arial" charset="0"/>
              </a:rPr>
              <a:t>100</a:t>
            </a:r>
            <a:r>
              <a:rPr lang="ru-RU" sz="1400" b="1" baseline="30000">
                <a:solidFill>
                  <a:srgbClr val="000000"/>
                </a:solidFill>
                <a:latin typeface="Tahoma" pitchFamily="34" charset="0"/>
                <a:cs typeface="Arial" charset="0"/>
              </a:rPr>
              <a:t>900</a:t>
            </a:r>
            <a:r>
              <a:rPr lang="ru-RU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= 300 МПа</a:t>
            </a:r>
            <a:endParaRPr lang="en-US" sz="14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65" name="TextBox 88"/>
          <p:cNvSpPr txBox="1">
            <a:spLocks noChangeArrowheads="1"/>
          </p:cNvSpPr>
          <p:nvPr/>
        </p:nvSpPr>
        <p:spPr bwMode="auto">
          <a:xfrm>
            <a:off x="757238" y="4495800"/>
            <a:ext cx="3357562" cy="758825"/>
          </a:xfrm>
          <a:prstGeom prst="rect">
            <a:avLst/>
          </a:prstGeom>
          <a:solidFill>
            <a:srgbClr val="FFD9D9"/>
          </a:solidFill>
          <a:ln w="28575">
            <a:solidFill>
              <a:srgbClr val="9900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r>
              <a:rPr lang="ru-RU" sz="1400" b="1" smtClean="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Разрабатываемый сплав ВЖЛ21: </a:t>
            </a:r>
            <a:r>
              <a:rPr lang="en-US" sz="1400" b="1" smtClean="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1400" b="1" smtClean="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=</a:t>
            </a:r>
            <a:r>
              <a:rPr lang="en-US" sz="1400" b="1" smtClean="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8,</a:t>
            </a:r>
            <a:r>
              <a:rPr lang="ru-RU" sz="1400" b="1" smtClean="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400" b="1" baseline="3000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г/см</a:t>
            </a:r>
            <a:r>
              <a:rPr lang="ru-RU" sz="1400" b="1" baseline="3000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400" b="1" smtClean="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endParaRPr lang="ru-RU" sz="1400" b="1" baseline="30000" smtClean="0">
              <a:solidFill>
                <a:srgbClr val="99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400" b="1" smtClean="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pitchFamily="34" charset="0"/>
              </a:rPr>
              <a:t>σ</a:t>
            </a:r>
            <a:r>
              <a:rPr lang="ru-RU" sz="1400" b="1" baseline="-2500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pitchFamily="34" charset="0"/>
              </a:rPr>
              <a:t>100</a:t>
            </a:r>
            <a:r>
              <a:rPr lang="ru-RU" sz="1400" b="1" baseline="3000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pitchFamily="34" charset="0"/>
              </a:rPr>
              <a:t>900</a:t>
            </a:r>
            <a:r>
              <a:rPr lang="ru-RU" sz="1400" b="1" smtClean="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= 350 МПа</a:t>
            </a:r>
            <a:endParaRPr lang="en-US" sz="1400" b="1" smtClean="0">
              <a:solidFill>
                <a:srgbClr val="99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4" name="TextBox 9"/>
          <p:cNvSpPr txBox="1">
            <a:spLocks noChangeArrowheads="1"/>
          </p:cNvSpPr>
          <p:nvPr/>
        </p:nvSpPr>
        <p:spPr bwMode="auto">
          <a:xfrm>
            <a:off x="457200" y="785813"/>
            <a:ext cx="476726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6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Длительная прочность  литейных жаропрочных сплавов с равноосной структурой зёрен</a:t>
            </a:r>
            <a:endParaRPr lang="en-US" sz="1600" b="1" i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5" name="TextBox 10"/>
          <p:cNvSpPr txBox="1">
            <a:spLocks noChangeArrowheads="1"/>
          </p:cNvSpPr>
          <p:nvPr/>
        </p:nvSpPr>
        <p:spPr bwMode="auto">
          <a:xfrm>
            <a:off x="152400" y="1219200"/>
            <a:ext cx="10715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l-GR" sz="1600" b="1"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ru-RU" sz="1600" b="1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b="1">
                <a:latin typeface="Times New Roman" pitchFamily="18" charset="0"/>
                <a:cs typeface="Times New Roman" pitchFamily="18" charset="0"/>
              </a:rPr>
              <a:t>МПа</a:t>
            </a:r>
            <a:endParaRPr lang="en-US" sz="1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6" name="TextBox 11"/>
          <p:cNvSpPr txBox="1">
            <a:spLocks noChangeArrowheads="1"/>
          </p:cNvSpPr>
          <p:nvPr/>
        </p:nvSpPr>
        <p:spPr bwMode="auto">
          <a:xfrm>
            <a:off x="2071688" y="4038600"/>
            <a:ext cx="5953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200" b="1"/>
              <a:t>100</a:t>
            </a:r>
            <a:endParaRPr lang="en-US" sz="1200" b="1"/>
          </a:p>
        </p:txBody>
      </p:sp>
      <p:sp>
        <p:nvSpPr>
          <p:cNvPr id="17417" name="TextBox 12"/>
          <p:cNvSpPr txBox="1">
            <a:spLocks noChangeArrowheads="1"/>
          </p:cNvSpPr>
          <p:nvPr/>
        </p:nvSpPr>
        <p:spPr bwMode="auto">
          <a:xfrm>
            <a:off x="1285875" y="3071813"/>
            <a:ext cx="928688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400" b="1"/>
              <a:t>ВЖЛ12У</a:t>
            </a:r>
            <a:endParaRPr lang="en-US" sz="1400" b="1"/>
          </a:p>
        </p:txBody>
      </p:sp>
      <p:cxnSp>
        <p:nvCxnSpPr>
          <p:cNvPr id="15" name="Прямая со стрелкой 14"/>
          <p:cNvCxnSpPr/>
          <p:nvPr/>
        </p:nvCxnSpPr>
        <p:spPr>
          <a:xfrm rot="5400000" flipH="1" flipV="1">
            <a:off x="1535906" y="2750344"/>
            <a:ext cx="357188" cy="2857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9" name="TextBox 15"/>
          <p:cNvSpPr txBox="1">
            <a:spLocks noChangeArrowheads="1"/>
          </p:cNvSpPr>
          <p:nvPr/>
        </p:nvSpPr>
        <p:spPr bwMode="auto">
          <a:xfrm>
            <a:off x="1438275" y="1857375"/>
            <a:ext cx="928688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400" b="1"/>
              <a:t>ЖС6У</a:t>
            </a:r>
            <a:endParaRPr lang="en-US" sz="1400" b="1"/>
          </a:p>
        </p:txBody>
      </p:sp>
      <p:cxnSp>
        <p:nvCxnSpPr>
          <p:cNvPr id="18" name="Прямая со стрелкой 17"/>
          <p:cNvCxnSpPr/>
          <p:nvPr/>
        </p:nvCxnSpPr>
        <p:spPr>
          <a:xfrm rot="5400000">
            <a:off x="1677987" y="2249488"/>
            <a:ext cx="214313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21" name="TextBox 19"/>
          <p:cNvSpPr txBox="1">
            <a:spLocks noChangeArrowheads="1"/>
          </p:cNvSpPr>
          <p:nvPr/>
        </p:nvSpPr>
        <p:spPr bwMode="auto">
          <a:xfrm>
            <a:off x="3000375" y="2071688"/>
            <a:ext cx="928688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400" b="1">
                <a:solidFill>
                  <a:srgbClr val="C00000"/>
                </a:solidFill>
              </a:rPr>
              <a:t>ВЖЛ21</a:t>
            </a:r>
            <a:endParaRPr lang="en-US" sz="1400" b="1">
              <a:solidFill>
                <a:srgbClr val="C00000"/>
              </a:solidFill>
            </a:endParaRPr>
          </a:p>
        </p:txBody>
      </p:sp>
      <p:cxnSp>
        <p:nvCxnSpPr>
          <p:cNvPr id="22" name="Прямая со стрелкой 21"/>
          <p:cNvCxnSpPr/>
          <p:nvPr/>
        </p:nvCxnSpPr>
        <p:spPr>
          <a:xfrm rot="10800000" flipV="1">
            <a:off x="2357438" y="2428875"/>
            <a:ext cx="928687" cy="1428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rot="5400000">
            <a:off x="2964657" y="2678906"/>
            <a:ext cx="642938" cy="1428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rot="16200000" flipH="1">
            <a:off x="3178969" y="2750344"/>
            <a:ext cx="714375" cy="21431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25" name="TextBox 31"/>
          <p:cNvSpPr txBox="1">
            <a:spLocks noChangeArrowheads="1"/>
          </p:cNvSpPr>
          <p:nvPr/>
        </p:nvSpPr>
        <p:spPr bwMode="auto">
          <a:xfrm>
            <a:off x="5638800" y="685800"/>
            <a:ext cx="300037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4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Кратковременные механические свойства при комнатной температуре</a:t>
            </a:r>
            <a:endParaRPr lang="en-US" sz="1400" b="1" i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4" name="Диаграмма 33"/>
          <p:cNvGraphicFramePr/>
          <p:nvPr/>
        </p:nvGraphicFramePr>
        <p:xfrm>
          <a:off x="5214942" y="1289037"/>
          <a:ext cx="3357585" cy="13573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5143504" y="2622550"/>
          <a:ext cx="3286148" cy="15001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6" name="Диаграмма 35"/>
          <p:cNvGraphicFramePr/>
          <p:nvPr/>
        </p:nvGraphicFramePr>
        <p:xfrm>
          <a:off x="5214942" y="4148147"/>
          <a:ext cx="3214694" cy="18716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429" name="TextBox 36"/>
          <p:cNvSpPr txBox="1">
            <a:spLocks noChangeArrowheads="1"/>
          </p:cNvSpPr>
          <p:nvPr/>
        </p:nvSpPr>
        <p:spPr bwMode="auto">
          <a:xfrm>
            <a:off x="3857625" y="4143375"/>
            <a:ext cx="7143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l-GR" sz="1600" b="1"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ru-RU" sz="1600" b="1">
                <a:latin typeface="Times New Roman" pitchFamily="18" charset="0"/>
                <a:cs typeface="Times New Roman" pitchFamily="18" charset="0"/>
              </a:rPr>
              <a:t>, ч</a:t>
            </a:r>
            <a:endParaRPr lang="en-US" sz="1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30" name="TextBox 38"/>
          <p:cNvSpPr txBox="1">
            <a:spLocks noChangeArrowheads="1"/>
          </p:cNvSpPr>
          <p:nvPr/>
        </p:nvSpPr>
        <p:spPr bwMode="auto">
          <a:xfrm>
            <a:off x="6000750" y="2389188"/>
            <a:ext cx="928688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200" b="1">
                <a:solidFill>
                  <a:srgbClr val="C00000"/>
                </a:solidFill>
              </a:rPr>
              <a:t>ВЖЛ21</a:t>
            </a:r>
            <a:endParaRPr lang="en-US" sz="1200" b="1">
              <a:solidFill>
                <a:srgbClr val="C00000"/>
              </a:solidFill>
            </a:endParaRPr>
          </a:p>
        </p:txBody>
      </p:sp>
      <p:sp>
        <p:nvSpPr>
          <p:cNvPr id="17431" name="TextBox 39"/>
          <p:cNvSpPr txBox="1">
            <a:spLocks noChangeArrowheads="1"/>
          </p:cNvSpPr>
          <p:nvPr/>
        </p:nvSpPr>
        <p:spPr bwMode="auto">
          <a:xfrm>
            <a:off x="6753225" y="2389188"/>
            <a:ext cx="714375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200" b="1">
                <a:solidFill>
                  <a:srgbClr val="002060"/>
                </a:solidFill>
              </a:rPr>
              <a:t>ЖС6У</a:t>
            </a:r>
            <a:endParaRPr lang="en-US" sz="1200" b="1">
              <a:solidFill>
                <a:srgbClr val="002060"/>
              </a:solidFill>
            </a:endParaRPr>
          </a:p>
        </p:txBody>
      </p:sp>
      <p:sp>
        <p:nvSpPr>
          <p:cNvPr id="17432" name="TextBox 40"/>
          <p:cNvSpPr txBox="1">
            <a:spLocks noChangeArrowheads="1"/>
          </p:cNvSpPr>
          <p:nvPr/>
        </p:nvSpPr>
        <p:spPr bwMode="auto">
          <a:xfrm>
            <a:off x="7500938" y="2389188"/>
            <a:ext cx="857250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200" b="1">
                <a:solidFill>
                  <a:srgbClr val="002060"/>
                </a:solidFill>
              </a:rPr>
              <a:t>ВЖЛ12У</a:t>
            </a:r>
            <a:endParaRPr lang="en-US" sz="1200" b="1">
              <a:solidFill>
                <a:srgbClr val="002060"/>
              </a:solidFill>
            </a:endParaRPr>
          </a:p>
        </p:txBody>
      </p:sp>
      <p:sp>
        <p:nvSpPr>
          <p:cNvPr id="17433" name="TextBox 41"/>
          <p:cNvSpPr txBox="1">
            <a:spLocks noChangeArrowheads="1"/>
          </p:cNvSpPr>
          <p:nvPr/>
        </p:nvSpPr>
        <p:spPr bwMode="auto">
          <a:xfrm>
            <a:off x="6000750" y="3989388"/>
            <a:ext cx="928688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200" b="1">
                <a:solidFill>
                  <a:srgbClr val="C00000"/>
                </a:solidFill>
              </a:rPr>
              <a:t>ВЖЛ21</a:t>
            </a:r>
            <a:endParaRPr lang="en-US" sz="1200" b="1">
              <a:solidFill>
                <a:srgbClr val="C00000"/>
              </a:solidFill>
            </a:endParaRPr>
          </a:p>
        </p:txBody>
      </p:sp>
      <p:sp>
        <p:nvSpPr>
          <p:cNvPr id="17434" name="TextBox 42"/>
          <p:cNvSpPr txBox="1">
            <a:spLocks noChangeArrowheads="1"/>
          </p:cNvSpPr>
          <p:nvPr/>
        </p:nvSpPr>
        <p:spPr bwMode="auto">
          <a:xfrm>
            <a:off x="6786563" y="3989388"/>
            <a:ext cx="714375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200" b="1">
                <a:solidFill>
                  <a:srgbClr val="002060"/>
                </a:solidFill>
              </a:rPr>
              <a:t>ЖС6У</a:t>
            </a:r>
            <a:endParaRPr lang="en-US" sz="1200" b="1">
              <a:solidFill>
                <a:srgbClr val="002060"/>
              </a:solidFill>
            </a:endParaRPr>
          </a:p>
        </p:txBody>
      </p:sp>
      <p:sp>
        <p:nvSpPr>
          <p:cNvPr id="17435" name="TextBox 43"/>
          <p:cNvSpPr txBox="1">
            <a:spLocks noChangeArrowheads="1"/>
          </p:cNvSpPr>
          <p:nvPr/>
        </p:nvSpPr>
        <p:spPr bwMode="auto">
          <a:xfrm>
            <a:off x="7358063" y="3989388"/>
            <a:ext cx="857250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200" b="1">
                <a:solidFill>
                  <a:srgbClr val="002060"/>
                </a:solidFill>
              </a:rPr>
              <a:t>ВЖЛ12У</a:t>
            </a:r>
            <a:endParaRPr lang="en-US" sz="1200" b="1">
              <a:solidFill>
                <a:srgbClr val="002060"/>
              </a:solidFill>
            </a:endParaRPr>
          </a:p>
        </p:txBody>
      </p:sp>
      <p:sp>
        <p:nvSpPr>
          <p:cNvPr id="17436" name="TextBox 44"/>
          <p:cNvSpPr txBox="1">
            <a:spLocks noChangeArrowheads="1"/>
          </p:cNvSpPr>
          <p:nvPr/>
        </p:nvSpPr>
        <p:spPr bwMode="auto">
          <a:xfrm>
            <a:off x="5929313" y="5729288"/>
            <a:ext cx="928687" cy="2746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200" b="1">
                <a:solidFill>
                  <a:srgbClr val="C00000"/>
                </a:solidFill>
              </a:rPr>
              <a:t>ВЖЛ21</a:t>
            </a:r>
            <a:endParaRPr lang="en-US" sz="1200" b="1">
              <a:solidFill>
                <a:srgbClr val="C00000"/>
              </a:solidFill>
            </a:endParaRPr>
          </a:p>
        </p:txBody>
      </p:sp>
      <p:sp>
        <p:nvSpPr>
          <p:cNvPr id="17437" name="TextBox 45"/>
          <p:cNvSpPr txBox="1">
            <a:spLocks noChangeArrowheads="1"/>
          </p:cNvSpPr>
          <p:nvPr/>
        </p:nvSpPr>
        <p:spPr bwMode="auto">
          <a:xfrm>
            <a:off x="6715125" y="5729288"/>
            <a:ext cx="714375" cy="2746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200" b="1">
                <a:solidFill>
                  <a:srgbClr val="002060"/>
                </a:solidFill>
              </a:rPr>
              <a:t>ЖС6У</a:t>
            </a:r>
            <a:endParaRPr lang="en-US" sz="1200" b="1">
              <a:solidFill>
                <a:srgbClr val="002060"/>
              </a:solidFill>
            </a:endParaRPr>
          </a:p>
        </p:txBody>
      </p:sp>
      <p:sp>
        <p:nvSpPr>
          <p:cNvPr id="17438" name="TextBox 46"/>
          <p:cNvSpPr txBox="1">
            <a:spLocks noChangeArrowheads="1"/>
          </p:cNvSpPr>
          <p:nvPr/>
        </p:nvSpPr>
        <p:spPr bwMode="auto">
          <a:xfrm>
            <a:off x="7429500" y="5729288"/>
            <a:ext cx="857250" cy="2746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200" b="1">
                <a:solidFill>
                  <a:srgbClr val="002060"/>
                </a:solidFill>
              </a:rPr>
              <a:t>ВЖЛ12У</a:t>
            </a:r>
            <a:endParaRPr lang="en-US" sz="1200" b="1">
              <a:solidFill>
                <a:srgbClr val="002060"/>
              </a:solidFill>
            </a:endParaRPr>
          </a:p>
        </p:txBody>
      </p:sp>
      <p:sp>
        <p:nvSpPr>
          <p:cNvPr id="17439" name="TextBox 47"/>
          <p:cNvSpPr txBox="1">
            <a:spLocks noChangeArrowheads="1"/>
          </p:cNvSpPr>
          <p:nvPr/>
        </p:nvSpPr>
        <p:spPr bwMode="auto">
          <a:xfrm>
            <a:off x="5214938" y="1143000"/>
            <a:ext cx="12144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600" b="1"/>
              <a:t>σ</a:t>
            </a:r>
            <a:r>
              <a:rPr lang="ru-RU" sz="1600" b="1" baseline="-25000"/>
              <a:t>0,2</a:t>
            </a:r>
            <a:r>
              <a:rPr lang="ru-RU" sz="1600" b="1"/>
              <a:t>,</a:t>
            </a:r>
            <a:r>
              <a:rPr lang="ru-RU" b="1"/>
              <a:t> </a:t>
            </a:r>
            <a:r>
              <a:rPr lang="ru-RU" sz="1400" b="1"/>
              <a:t>МПа</a:t>
            </a:r>
            <a:endParaRPr lang="en-US" sz="1400" b="1"/>
          </a:p>
        </p:txBody>
      </p:sp>
      <p:sp>
        <p:nvSpPr>
          <p:cNvPr id="17440" name="TextBox 48"/>
          <p:cNvSpPr txBox="1">
            <a:spLocks noChangeArrowheads="1"/>
          </p:cNvSpPr>
          <p:nvPr/>
        </p:nvSpPr>
        <p:spPr bwMode="auto">
          <a:xfrm>
            <a:off x="5286375" y="2541588"/>
            <a:ext cx="12144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600" b="1"/>
              <a:t>σ</a:t>
            </a:r>
            <a:r>
              <a:rPr lang="ru-RU" sz="1600" b="1" baseline="-25000"/>
              <a:t>В</a:t>
            </a:r>
            <a:r>
              <a:rPr lang="ru-RU" sz="1600" b="1"/>
              <a:t>,</a:t>
            </a:r>
            <a:r>
              <a:rPr lang="ru-RU" b="1"/>
              <a:t> </a:t>
            </a:r>
            <a:r>
              <a:rPr lang="ru-RU" sz="1400" b="1"/>
              <a:t>МПа</a:t>
            </a:r>
            <a:endParaRPr lang="en-US" sz="1400" b="1"/>
          </a:p>
        </p:txBody>
      </p:sp>
      <p:sp>
        <p:nvSpPr>
          <p:cNvPr id="17441" name="TextBox 49"/>
          <p:cNvSpPr txBox="1">
            <a:spLocks noChangeArrowheads="1"/>
          </p:cNvSpPr>
          <p:nvPr/>
        </p:nvSpPr>
        <p:spPr bwMode="auto">
          <a:xfrm>
            <a:off x="5286375" y="4179888"/>
            <a:ext cx="7858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l-GR" sz="1600" b="1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ru-RU" sz="1600" b="1">
                <a:latin typeface="Times New Roman" pitchFamily="18" charset="0"/>
                <a:cs typeface="Times New Roman" pitchFamily="18" charset="0"/>
              </a:rPr>
              <a:t>, %</a:t>
            </a:r>
            <a:endParaRPr lang="en-US" sz="1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42" name="Rectangle 55"/>
          <p:cNvSpPr>
            <a:spLocks noChangeArrowheads="1"/>
          </p:cNvSpPr>
          <p:nvPr/>
        </p:nvSpPr>
        <p:spPr bwMode="auto">
          <a:xfrm>
            <a:off x="0" y="0"/>
            <a:ext cx="9144000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17443" name="Picture 5" descr="Для прозрачек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1438"/>
            <a:ext cx="13144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6" name="TextBox 20"/>
          <p:cNvSpPr txBox="1">
            <a:spLocks noChangeArrowheads="1"/>
          </p:cNvSpPr>
          <p:nvPr/>
        </p:nvSpPr>
        <p:spPr bwMode="auto">
          <a:xfrm>
            <a:off x="2133600" y="-15875"/>
            <a:ext cx="6367463" cy="7016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r>
              <a:rPr lang="ru-RU" sz="2000" b="1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Литейные поликристаллические  жаропрочные  никелевые сплавы</a:t>
            </a:r>
          </a:p>
        </p:txBody>
      </p:sp>
      <p:sp>
        <p:nvSpPr>
          <p:cNvPr id="92197" name="TextBox 88"/>
          <p:cNvSpPr txBox="1">
            <a:spLocks noChangeArrowheads="1"/>
          </p:cNvSpPr>
          <p:nvPr/>
        </p:nvSpPr>
        <p:spPr bwMode="auto">
          <a:xfrm>
            <a:off x="152400" y="6127750"/>
            <a:ext cx="8763000" cy="609600"/>
          </a:xfrm>
          <a:prstGeom prst="rect">
            <a:avLst/>
          </a:prstGeom>
          <a:solidFill>
            <a:srgbClr val="FFB3B3"/>
          </a:solidFill>
          <a:ln w="28575">
            <a:solidFill>
              <a:srgbClr val="9900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r>
              <a:rPr lang="ru-RU" sz="1600" b="1" smtClean="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Применение сплава ВЖЛ21:</a:t>
            </a:r>
            <a:r>
              <a:rPr lang="ru-RU" sz="1400" b="1" smtClean="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сопловые лопатки турбины, створки, проставки и другие литые детали соплового аппарата и камеры сгорания</a:t>
            </a:r>
            <a:endParaRPr lang="en-US" sz="1600" b="1" smtClean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9654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30" descr="Для прозраче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76200"/>
            <a:ext cx="138112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3187" name="Group 3"/>
          <p:cNvGraphicFramePr>
            <a:graphicFrameLocks noGrp="1"/>
          </p:cNvGraphicFramePr>
          <p:nvPr/>
        </p:nvGraphicFramePr>
        <p:xfrm>
          <a:off x="714375" y="1071563"/>
          <a:ext cx="8277225" cy="5067300"/>
        </p:xfrm>
        <a:graphic>
          <a:graphicData uri="http://schemas.openxmlformats.org/drawingml/2006/table">
            <a:tbl>
              <a:tblPr/>
              <a:tblGrid>
                <a:gridCol w="1190625"/>
                <a:gridCol w="1219200"/>
                <a:gridCol w="1219200"/>
                <a:gridCol w="1371600"/>
                <a:gridCol w="1295400"/>
                <a:gridCol w="1981200"/>
              </a:tblGrid>
              <a:tr h="723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23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23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23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23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ВКНА - 4ЛК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23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23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19194D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8493" name="TextBox 12"/>
          <p:cNvSpPr txBox="1">
            <a:spLocks noChangeArrowheads="1"/>
          </p:cNvSpPr>
          <p:nvPr/>
        </p:nvSpPr>
        <p:spPr bwMode="auto">
          <a:xfrm>
            <a:off x="454025" y="6286500"/>
            <a:ext cx="8566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>
                <a:cs typeface="Arial" charset="0"/>
              </a:rPr>
              <a:t>1980          1985           1990           1995           2000              2015                   2030</a:t>
            </a:r>
          </a:p>
        </p:txBody>
      </p:sp>
      <p:sp>
        <p:nvSpPr>
          <p:cNvPr id="18494" name="TextBox 14"/>
          <p:cNvSpPr txBox="1">
            <a:spLocks noChangeArrowheads="1"/>
          </p:cNvSpPr>
          <p:nvPr/>
        </p:nvSpPr>
        <p:spPr bwMode="auto">
          <a:xfrm>
            <a:off x="71438" y="981075"/>
            <a:ext cx="6842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>
                <a:cs typeface="Arial" charset="0"/>
              </a:rPr>
              <a:t>Т, С</a:t>
            </a:r>
          </a:p>
        </p:txBody>
      </p:sp>
      <p:sp>
        <p:nvSpPr>
          <p:cNvPr id="18495" name="TextBox 15"/>
          <p:cNvSpPr txBox="1">
            <a:spLocks noChangeArrowheads="1"/>
          </p:cNvSpPr>
          <p:nvPr/>
        </p:nvSpPr>
        <p:spPr bwMode="auto">
          <a:xfrm>
            <a:off x="71438" y="1571625"/>
            <a:ext cx="6969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>
                <a:cs typeface="Arial" charset="0"/>
              </a:rPr>
              <a:t>1250</a:t>
            </a:r>
          </a:p>
        </p:txBody>
      </p:sp>
      <p:sp>
        <p:nvSpPr>
          <p:cNvPr id="18496" name="TextBox 17"/>
          <p:cNvSpPr txBox="1">
            <a:spLocks noChangeArrowheads="1"/>
          </p:cNvSpPr>
          <p:nvPr/>
        </p:nvSpPr>
        <p:spPr bwMode="auto">
          <a:xfrm>
            <a:off x="71438" y="2286000"/>
            <a:ext cx="6969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>
                <a:cs typeface="Arial" charset="0"/>
              </a:rPr>
              <a:t>1200</a:t>
            </a:r>
          </a:p>
        </p:txBody>
      </p:sp>
      <p:sp>
        <p:nvSpPr>
          <p:cNvPr id="18497" name="TextBox 18"/>
          <p:cNvSpPr txBox="1">
            <a:spLocks noChangeArrowheads="1"/>
          </p:cNvSpPr>
          <p:nvPr/>
        </p:nvSpPr>
        <p:spPr bwMode="auto">
          <a:xfrm>
            <a:off x="71438" y="3000375"/>
            <a:ext cx="6810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>
                <a:cs typeface="Arial" charset="0"/>
              </a:rPr>
              <a:t>1150</a:t>
            </a:r>
          </a:p>
        </p:txBody>
      </p:sp>
      <p:sp>
        <p:nvSpPr>
          <p:cNvPr id="18498" name="TextBox 19"/>
          <p:cNvSpPr txBox="1">
            <a:spLocks noChangeArrowheads="1"/>
          </p:cNvSpPr>
          <p:nvPr/>
        </p:nvSpPr>
        <p:spPr bwMode="auto">
          <a:xfrm>
            <a:off x="33338" y="3714750"/>
            <a:ext cx="6810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>
                <a:cs typeface="Arial" charset="0"/>
              </a:rPr>
              <a:t>1100</a:t>
            </a:r>
          </a:p>
        </p:txBody>
      </p:sp>
      <p:sp>
        <p:nvSpPr>
          <p:cNvPr id="18499" name="TextBox 20"/>
          <p:cNvSpPr txBox="1">
            <a:spLocks noChangeArrowheads="1"/>
          </p:cNvSpPr>
          <p:nvPr/>
        </p:nvSpPr>
        <p:spPr bwMode="auto">
          <a:xfrm>
            <a:off x="71438" y="4500563"/>
            <a:ext cx="6969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>
                <a:cs typeface="Arial" charset="0"/>
              </a:rPr>
              <a:t>1050</a:t>
            </a:r>
          </a:p>
        </p:txBody>
      </p:sp>
      <p:sp>
        <p:nvSpPr>
          <p:cNvPr id="18500" name="TextBox 21"/>
          <p:cNvSpPr txBox="1">
            <a:spLocks noChangeArrowheads="1"/>
          </p:cNvSpPr>
          <p:nvPr/>
        </p:nvSpPr>
        <p:spPr bwMode="auto">
          <a:xfrm>
            <a:off x="17463" y="5214938"/>
            <a:ext cx="6969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>
                <a:cs typeface="Arial" charset="0"/>
              </a:rPr>
              <a:t>1000</a:t>
            </a:r>
          </a:p>
        </p:txBody>
      </p:sp>
      <p:sp>
        <p:nvSpPr>
          <p:cNvPr id="18501" name="TextBox 22"/>
          <p:cNvSpPr txBox="1">
            <a:spLocks noChangeArrowheads="1"/>
          </p:cNvSpPr>
          <p:nvPr/>
        </p:nvSpPr>
        <p:spPr bwMode="auto">
          <a:xfrm>
            <a:off x="971550" y="3416300"/>
            <a:ext cx="20447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400">
                <a:cs typeface="Arial" charset="0"/>
              </a:rPr>
              <a:t>Сплавы с равноосной </a:t>
            </a:r>
          </a:p>
          <a:p>
            <a:pPr eaLnBrk="1" hangingPunct="1"/>
            <a:r>
              <a:rPr lang="ru-RU" sz="1400">
                <a:cs typeface="Arial" charset="0"/>
              </a:rPr>
              <a:t>структурой</a:t>
            </a:r>
          </a:p>
        </p:txBody>
      </p:sp>
      <p:sp>
        <p:nvSpPr>
          <p:cNvPr id="18502" name="TextBox 23"/>
          <p:cNvSpPr txBox="1">
            <a:spLocks noChangeArrowheads="1"/>
          </p:cNvSpPr>
          <p:nvPr/>
        </p:nvSpPr>
        <p:spPr bwMode="auto">
          <a:xfrm>
            <a:off x="685800" y="1676400"/>
            <a:ext cx="22860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400">
                <a:cs typeface="Arial" charset="0"/>
              </a:rPr>
              <a:t>Сплавы с направленной </a:t>
            </a:r>
          </a:p>
          <a:p>
            <a:pPr algn="ctr" eaLnBrk="1" hangingPunct="1"/>
            <a:r>
              <a:rPr lang="ru-RU" sz="1400">
                <a:cs typeface="Arial" charset="0"/>
              </a:rPr>
              <a:t>структурой</a:t>
            </a:r>
            <a:r>
              <a:rPr lang="en-US" sz="1400">
                <a:cs typeface="Arial" charset="0"/>
              </a:rPr>
              <a:t> </a:t>
            </a:r>
            <a:endParaRPr lang="ru-RU" sz="1400">
              <a:cs typeface="Arial" charset="0"/>
            </a:endParaRPr>
          </a:p>
          <a:p>
            <a:pPr algn="ctr" eaLnBrk="1" hangingPunct="1"/>
            <a:r>
              <a:rPr lang="ru-RU" sz="1200" b="1">
                <a:cs typeface="Arial" charset="0"/>
              </a:rPr>
              <a:t>ВКНА-1В</a:t>
            </a:r>
          </a:p>
        </p:txBody>
      </p:sp>
      <p:sp>
        <p:nvSpPr>
          <p:cNvPr id="18503" name="TextBox 24"/>
          <p:cNvSpPr txBox="1">
            <a:spLocks noChangeArrowheads="1"/>
          </p:cNvSpPr>
          <p:nvPr/>
        </p:nvSpPr>
        <p:spPr bwMode="auto">
          <a:xfrm>
            <a:off x="2895600" y="1341438"/>
            <a:ext cx="25146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200" b="1">
                <a:solidFill>
                  <a:srgbClr val="990033"/>
                </a:solidFill>
                <a:latin typeface="Times New Roman" pitchFamily="18" charset="0"/>
              </a:rPr>
              <a:t>Наноструктурированные сплавы с монокристаллической </a:t>
            </a:r>
          </a:p>
          <a:p>
            <a:pPr algn="ctr" eaLnBrk="1" hangingPunct="1"/>
            <a:r>
              <a:rPr lang="ru-RU" sz="1200" b="1">
                <a:solidFill>
                  <a:srgbClr val="990033"/>
                </a:solidFill>
                <a:latin typeface="Times New Roman" pitchFamily="18" charset="0"/>
              </a:rPr>
              <a:t>структурой</a:t>
            </a:r>
            <a:endParaRPr lang="ru-RU" sz="1200" b="1">
              <a:solidFill>
                <a:srgbClr val="990033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6" name="Диагональная полоса 25"/>
          <p:cNvSpPr/>
          <p:nvPr/>
        </p:nvSpPr>
        <p:spPr bwMode="auto">
          <a:xfrm>
            <a:off x="4572000" y="3986213"/>
            <a:ext cx="1524000" cy="533400"/>
          </a:xfrm>
          <a:prstGeom prst="diagStrip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ru-RU">
              <a:cs typeface="Arial" charset="0"/>
            </a:endParaRPr>
          </a:p>
        </p:txBody>
      </p:sp>
      <p:sp>
        <p:nvSpPr>
          <p:cNvPr id="18505" name="TextBox 1"/>
          <p:cNvSpPr txBox="1">
            <a:spLocks noChangeArrowheads="1"/>
          </p:cNvSpPr>
          <p:nvPr/>
        </p:nvSpPr>
        <p:spPr bwMode="auto">
          <a:xfrm>
            <a:off x="3359150" y="4656138"/>
            <a:ext cx="37338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600" b="1" u="sng">
                <a:solidFill>
                  <a:schemeClr val="accent2"/>
                </a:solidFill>
                <a:cs typeface="Arial" charset="0"/>
              </a:rPr>
              <a:t>Литейные сплавы </a:t>
            </a:r>
            <a:r>
              <a:rPr lang="en-US" sz="1600" b="1" u="sng">
                <a:solidFill>
                  <a:schemeClr val="accent2"/>
                </a:solidFill>
                <a:cs typeface="Arial" charset="0"/>
              </a:rPr>
              <a:t>IC</a:t>
            </a:r>
            <a:r>
              <a:rPr lang="ru-RU" sz="1600" b="1" u="sng">
                <a:solidFill>
                  <a:schemeClr val="accent2"/>
                </a:solidFill>
                <a:cs typeface="Arial" charset="0"/>
              </a:rPr>
              <a:t> (</a:t>
            </a:r>
            <a:r>
              <a:rPr lang="en-US" sz="1600" b="1" u="sng">
                <a:solidFill>
                  <a:schemeClr val="accent2"/>
                </a:solidFill>
                <a:cs typeface="Arial" charset="0"/>
              </a:rPr>
              <a:t>GE</a:t>
            </a:r>
            <a:r>
              <a:rPr lang="ru-RU" sz="1600" b="1" u="sng">
                <a:solidFill>
                  <a:schemeClr val="accent2"/>
                </a:solidFill>
                <a:cs typeface="Arial" charset="0"/>
              </a:rPr>
              <a:t>,</a:t>
            </a:r>
            <a:r>
              <a:rPr lang="en-US" sz="1600" b="1" u="sng">
                <a:solidFill>
                  <a:schemeClr val="accent2"/>
                </a:solidFill>
                <a:cs typeface="Arial" charset="0"/>
              </a:rPr>
              <a:t> </a:t>
            </a:r>
            <a:r>
              <a:rPr lang="ru-RU" sz="1600" b="1" u="sng">
                <a:solidFill>
                  <a:schemeClr val="accent2"/>
                </a:solidFill>
                <a:cs typeface="Arial" charset="0"/>
              </a:rPr>
              <a:t>США)</a:t>
            </a:r>
          </a:p>
        </p:txBody>
      </p:sp>
      <p:sp>
        <p:nvSpPr>
          <p:cNvPr id="18506" name="Text Box 10"/>
          <p:cNvSpPr txBox="1">
            <a:spLocks noChangeArrowheads="1"/>
          </p:cNvSpPr>
          <p:nvPr/>
        </p:nvSpPr>
        <p:spPr bwMode="auto">
          <a:xfrm>
            <a:off x="3338513" y="3429000"/>
            <a:ext cx="10636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300" b="1">
                <a:cs typeface="Arial" charset="0"/>
              </a:rPr>
              <a:t>ВКНА- 4УР</a:t>
            </a:r>
          </a:p>
          <a:p>
            <a:pPr eaLnBrk="1" hangingPunct="1"/>
            <a:r>
              <a:rPr lang="ru-RU" sz="1300" b="1">
                <a:cs typeface="Arial" charset="0"/>
              </a:rPr>
              <a:t>ВКНА- 1ВР</a:t>
            </a:r>
          </a:p>
        </p:txBody>
      </p:sp>
      <p:sp>
        <p:nvSpPr>
          <p:cNvPr id="18507" name="Text Box 11"/>
          <p:cNvSpPr txBox="1">
            <a:spLocks noChangeArrowheads="1"/>
          </p:cNvSpPr>
          <p:nvPr/>
        </p:nvSpPr>
        <p:spPr bwMode="auto">
          <a:xfrm>
            <a:off x="4495800" y="2286000"/>
            <a:ext cx="108108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300" b="1">
                <a:cs typeface="Arial" charset="0"/>
              </a:rPr>
              <a:t>ВКНА-1В </a:t>
            </a:r>
            <a:endParaRPr lang="en-US" sz="1300" b="1">
              <a:cs typeface="Arial" charset="0"/>
            </a:endParaRPr>
          </a:p>
          <a:p>
            <a:pPr eaLnBrk="1" hangingPunct="1"/>
            <a:r>
              <a:rPr lang="ru-RU" sz="1300" b="1">
                <a:cs typeface="Arial" charset="0"/>
              </a:rPr>
              <a:t>ВКНА-25</a:t>
            </a:r>
          </a:p>
        </p:txBody>
      </p:sp>
      <p:sp>
        <p:nvSpPr>
          <p:cNvPr id="32" name="Полилиния 31"/>
          <p:cNvSpPr/>
          <p:nvPr/>
        </p:nvSpPr>
        <p:spPr>
          <a:xfrm>
            <a:off x="1482725" y="4992688"/>
            <a:ext cx="3736975" cy="1093787"/>
          </a:xfrm>
          <a:custGeom>
            <a:avLst/>
            <a:gdLst>
              <a:gd name="connsiteX0" fmla="*/ 0 w 1709928"/>
              <a:gd name="connsiteY0" fmla="*/ 1005840 h 1005840"/>
              <a:gd name="connsiteX1" fmla="*/ 841248 w 1709928"/>
              <a:gd name="connsiteY1" fmla="*/ 292608 h 1005840"/>
              <a:gd name="connsiteX2" fmla="*/ 1709928 w 1709928"/>
              <a:gd name="connsiteY2" fmla="*/ 0 h 1005840"/>
              <a:gd name="connsiteX3" fmla="*/ 0 w 1709928"/>
              <a:gd name="connsiteY3" fmla="*/ 1005840 h 100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9928" h="1005840">
                <a:moveTo>
                  <a:pt x="0" y="1005840"/>
                </a:moveTo>
                <a:lnTo>
                  <a:pt x="841248" y="292608"/>
                </a:lnTo>
                <a:lnTo>
                  <a:pt x="1709928" y="0"/>
                </a:lnTo>
                <a:lnTo>
                  <a:pt x="0" y="1005840"/>
                </a:lnTo>
                <a:close/>
              </a:path>
            </a:pathLst>
          </a:cu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509" name="TextBox 9"/>
          <p:cNvSpPr txBox="1">
            <a:spLocks noChangeArrowheads="1"/>
          </p:cNvSpPr>
          <p:nvPr/>
        </p:nvSpPr>
        <p:spPr bwMode="auto">
          <a:xfrm>
            <a:off x="4703763" y="5421313"/>
            <a:ext cx="1452562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800"/>
              </a:spcAft>
            </a:pPr>
            <a:r>
              <a:rPr lang="el-GR" sz="1200">
                <a:solidFill>
                  <a:srgbClr val="19194D"/>
                </a:solidFill>
                <a:cs typeface="Arial" charset="0"/>
              </a:rPr>
              <a:t>σ</a:t>
            </a:r>
            <a:r>
              <a:rPr lang="ru-RU" sz="1200" baseline="30000">
                <a:solidFill>
                  <a:srgbClr val="19194D"/>
                </a:solidFill>
                <a:cs typeface="Arial" charset="0"/>
              </a:rPr>
              <a:t>76</a:t>
            </a:r>
            <a:r>
              <a:rPr lang="el-GR" sz="1200" baseline="30000">
                <a:solidFill>
                  <a:srgbClr val="19194D"/>
                </a:solidFill>
                <a:cs typeface="Arial" charset="0"/>
              </a:rPr>
              <a:t>0</a:t>
            </a:r>
            <a:r>
              <a:rPr lang="ru-RU" sz="1200" baseline="-25000">
                <a:solidFill>
                  <a:srgbClr val="19194D"/>
                </a:solidFill>
                <a:cs typeface="Arial" charset="0"/>
              </a:rPr>
              <a:t>900</a:t>
            </a:r>
            <a:r>
              <a:rPr lang="ru-RU" sz="1200">
                <a:solidFill>
                  <a:srgbClr val="19194D"/>
                </a:solidFill>
                <a:cs typeface="Arial" charset="0"/>
              </a:rPr>
              <a:t> = 420 МПа</a:t>
            </a:r>
          </a:p>
          <a:p>
            <a:pPr eaLnBrk="1" hangingPunct="1">
              <a:spcAft>
                <a:spcPts val="800"/>
              </a:spcAft>
            </a:pPr>
            <a:r>
              <a:rPr lang="el-GR" sz="1200">
                <a:solidFill>
                  <a:srgbClr val="19194D"/>
                </a:solidFill>
                <a:cs typeface="Arial" charset="0"/>
              </a:rPr>
              <a:t>σ</a:t>
            </a:r>
            <a:r>
              <a:rPr lang="el-GR" sz="1200" baseline="30000">
                <a:solidFill>
                  <a:srgbClr val="19194D"/>
                </a:solidFill>
                <a:cs typeface="Arial" charset="0"/>
              </a:rPr>
              <a:t>1</a:t>
            </a:r>
            <a:r>
              <a:rPr lang="ru-RU" sz="1200" baseline="30000">
                <a:solidFill>
                  <a:srgbClr val="19194D"/>
                </a:solidFill>
                <a:cs typeface="Arial" charset="0"/>
              </a:rPr>
              <a:t>04</a:t>
            </a:r>
            <a:r>
              <a:rPr lang="el-GR" sz="1200" baseline="30000">
                <a:solidFill>
                  <a:srgbClr val="19194D"/>
                </a:solidFill>
                <a:cs typeface="Arial" charset="0"/>
              </a:rPr>
              <a:t>0</a:t>
            </a:r>
            <a:r>
              <a:rPr lang="ru-RU" sz="1200" baseline="-25000">
                <a:solidFill>
                  <a:srgbClr val="19194D"/>
                </a:solidFill>
                <a:cs typeface="Arial" charset="0"/>
              </a:rPr>
              <a:t>5</a:t>
            </a:r>
            <a:r>
              <a:rPr lang="ru-RU" sz="1200">
                <a:solidFill>
                  <a:srgbClr val="19194D"/>
                </a:solidFill>
                <a:cs typeface="Arial" charset="0"/>
              </a:rPr>
              <a:t>= 140 МПа</a:t>
            </a:r>
          </a:p>
        </p:txBody>
      </p:sp>
      <p:sp>
        <p:nvSpPr>
          <p:cNvPr id="34" name="Полилиния 33"/>
          <p:cNvSpPr>
            <a:spLocks noChangeArrowheads="1"/>
          </p:cNvSpPr>
          <p:nvPr/>
        </p:nvSpPr>
        <p:spPr bwMode="auto">
          <a:xfrm>
            <a:off x="762000" y="2362200"/>
            <a:ext cx="2571750" cy="1143000"/>
          </a:xfrm>
          <a:custGeom>
            <a:avLst/>
            <a:gdLst>
              <a:gd name="T0" fmla="*/ 0 w 2551176"/>
              <a:gd name="T1" fmla="*/ 1143000 h 1005840"/>
              <a:gd name="T2" fmla="*/ 866468 w 2551176"/>
              <a:gd name="T3" fmla="*/ 457200 h 1005840"/>
              <a:gd name="T4" fmla="*/ 2571750 w 2551176"/>
              <a:gd name="T5" fmla="*/ 0 h 1005840"/>
              <a:gd name="T6" fmla="*/ 2470355 w 2551176"/>
              <a:gd name="T7" fmla="*/ 477982 h 1005840"/>
              <a:gd name="T8" fmla="*/ 0 w 2551176"/>
              <a:gd name="T9" fmla="*/ 1143000 h 10058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51176"/>
              <a:gd name="T16" fmla="*/ 0 h 1005840"/>
              <a:gd name="T17" fmla="*/ 2551176 w 2551176"/>
              <a:gd name="T18" fmla="*/ 1005840 h 10058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51176" h="1005840">
                <a:moveTo>
                  <a:pt x="0" y="1005840"/>
                </a:moveTo>
                <a:lnTo>
                  <a:pt x="859536" y="402336"/>
                </a:lnTo>
                <a:lnTo>
                  <a:pt x="2551176" y="0"/>
                </a:lnTo>
                <a:lnTo>
                  <a:pt x="2450592" y="420624"/>
                </a:lnTo>
                <a:lnTo>
                  <a:pt x="0" y="1005840"/>
                </a:lnTo>
                <a:close/>
              </a:path>
            </a:pathLst>
          </a:custGeom>
          <a:solidFill>
            <a:srgbClr val="FFC000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35" name="Полилиния 34"/>
          <p:cNvSpPr>
            <a:spLocks noChangeArrowheads="1"/>
          </p:cNvSpPr>
          <p:nvPr/>
        </p:nvSpPr>
        <p:spPr bwMode="auto">
          <a:xfrm>
            <a:off x="3352800" y="1752600"/>
            <a:ext cx="2743200" cy="942975"/>
          </a:xfrm>
          <a:custGeom>
            <a:avLst/>
            <a:gdLst>
              <a:gd name="T0" fmla="*/ 0 w 2395728"/>
              <a:gd name="T1" fmla="*/ 928688 h 786384"/>
              <a:gd name="T2" fmla="*/ 1112462 w 2395728"/>
              <a:gd name="T3" fmla="*/ 205175 h 786384"/>
              <a:gd name="T4" fmla="*/ 2020972 w 2395728"/>
              <a:gd name="T5" fmla="*/ 0 h 786384"/>
              <a:gd name="T6" fmla="*/ 2428875 w 2395728"/>
              <a:gd name="T7" fmla="*/ 0 h 786384"/>
              <a:gd name="T8" fmla="*/ 0 w 2395728"/>
              <a:gd name="T9" fmla="*/ 928688 h 7863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95728"/>
              <a:gd name="T16" fmla="*/ 0 h 786384"/>
              <a:gd name="T17" fmla="*/ 2395728 w 2395728"/>
              <a:gd name="T18" fmla="*/ 786384 h 7863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95728" h="786384">
                <a:moveTo>
                  <a:pt x="0" y="786384"/>
                </a:moveTo>
                <a:lnTo>
                  <a:pt x="1097280" y="173736"/>
                </a:lnTo>
                <a:lnTo>
                  <a:pt x="1993392" y="0"/>
                </a:lnTo>
                <a:lnTo>
                  <a:pt x="2395728" y="0"/>
                </a:lnTo>
                <a:lnTo>
                  <a:pt x="0" y="786384"/>
                </a:lnTo>
                <a:close/>
              </a:path>
            </a:pathLst>
          </a:custGeom>
          <a:solidFill>
            <a:srgbClr val="FFC000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18512" name="TextBox 35"/>
          <p:cNvSpPr txBox="1">
            <a:spLocks noChangeArrowheads="1"/>
          </p:cNvSpPr>
          <p:nvPr/>
        </p:nvSpPr>
        <p:spPr bwMode="auto">
          <a:xfrm>
            <a:off x="5562600" y="2025650"/>
            <a:ext cx="9144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300" b="1">
                <a:cs typeface="Arial" charset="0"/>
              </a:rPr>
              <a:t>ВИН2 </a:t>
            </a:r>
          </a:p>
          <a:p>
            <a:pPr algn="ctr" eaLnBrk="1" hangingPunct="1"/>
            <a:r>
              <a:rPr lang="ru-RU" sz="1300" b="1">
                <a:cs typeface="Arial" charset="0"/>
              </a:rPr>
              <a:t>ВИН3</a:t>
            </a:r>
          </a:p>
        </p:txBody>
      </p:sp>
      <p:sp>
        <p:nvSpPr>
          <p:cNvPr id="18513" name="TextBox 36"/>
          <p:cNvSpPr txBox="1">
            <a:spLocks noChangeArrowheads="1"/>
          </p:cNvSpPr>
          <p:nvPr/>
        </p:nvSpPr>
        <p:spPr bwMode="auto">
          <a:xfrm>
            <a:off x="715963" y="2468563"/>
            <a:ext cx="13414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l-GR" sz="1200">
                <a:cs typeface="Arial" charset="0"/>
              </a:rPr>
              <a:t>σ</a:t>
            </a:r>
            <a:r>
              <a:rPr lang="ru-RU" sz="1200" baseline="-25000">
                <a:cs typeface="Arial" charset="0"/>
              </a:rPr>
              <a:t>100</a:t>
            </a:r>
            <a:r>
              <a:rPr lang="ru-RU" sz="1200" baseline="30000">
                <a:cs typeface="Arial" charset="0"/>
              </a:rPr>
              <a:t>1200</a:t>
            </a:r>
            <a:r>
              <a:rPr lang="ru-RU" sz="1200">
                <a:cs typeface="Arial" charset="0"/>
              </a:rPr>
              <a:t>= 43 МПа</a:t>
            </a:r>
            <a:endParaRPr lang="ru-RU" sz="1200" baseline="30000">
              <a:cs typeface="Arial" charset="0"/>
            </a:endParaRPr>
          </a:p>
        </p:txBody>
      </p:sp>
      <p:sp>
        <p:nvSpPr>
          <p:cNvPr id="18514" name="TextBox 37"/>
          <p:cNvSpPr txBox="1">
            <a:spLocks noChangeArrowheads="1"/>
          </p:cNvSpPr>
          <p:nvPr/>
        </p:nvSpPr>
        <p:spPr bwMode="auto">
          <a:xfrm>
            <a:off x="3657600" y="2743200"/>
            <a:ext cx="1512888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l-GR" sz="1200">
                <a:cs typeface="Arial" charset="0"/>
              </a:rPr>
              <a:t>σ</a:t>
            </a:r>
            <a:r>
              <a:rPr lang="ru-RU" sz="1200" baseline="-25000">
                <a:cs typeface="Arial" charset="0"/>
              </a:rPr>
              <a:t>100</a:t>
            </a:r>
            <a:r>
              <a:rPr lang="ru-RU" sz="1200" baseline="30000">
                <a:cs typeface="Arial" charset="0"/>
              </a:rPr>
              <a:t>1200</a:t>
            </a:r>
            <a:r>
              <a:rPr lang="ru-RU" sz="1200">
                <a:cs typeface="Arial" charset="0"/>
              </a:rPr>
              <a:t>=48 МПа </a:t>
            </a:r>
            <a:r>
              <a:rPr lang="en-US" sz="1000">
                <a:cs typeface="Arial" charset="0"/>
              </a:rPr>
              <a:t>[111]</a:t>
            </a:r>
            <a:endParaRPr lang="ru-RU" sz="1000" baseline="30000">
              <a:cs typeface="Arial" charset="0"/>
            </a:endParaRPr>
          </a:p>
        </p:txBody>
      </p:sp>
      <p:sp>
        <p:nvSpPr>
          <p:cNvPr id="18515" name="TextBox 39"/>
          <p:cNvSpPr txBox="1">
            <a:spLocks noChangeArrowheads="1"/>
          </p:cNvSpPr>
          <p:nvPr/>
        </p:nvSpPr>
        <p:spPr bwMode="auto">
          <a:xfrm>
            <a:off x="5410200" y="2971800"/>
            <a:ext cx="19002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l-GR" sz="1200">
                <a:cs typeface="Arial" charset="0"/>
              </a:rPr>
              <a:t>σ</a:t>
            </a:r>
            <a:r>
              <a:rPr lang="ru-RU" sz="1200" baseline="-25000">
                <a:cs typeface="Arial" charset="0"/>
              </a:rPr>
              <a:t>1000</a:t>
            </a:r>
            <a:r>
              <a:rPr lang="ru-RU" sz="1200" baseline="30000">
                <a:cs typeface="Arial" charset="0"/>
              </a:rPr>
              <a:t>1100</a:t>
            </a:r>
            <a:r>
              <a:rPr lang="ru-RU" sz="1200">
                <a:cs typeface="Arial" charset="0"/>
              </a:rPr>
              <a:t>=100 МПа</a:t>
            </a:r>
            <a:r>
              <a:rPr lang="en-US" sz="1200">
                <a:cs typeface="Arial" charset="0"/>
              </a:rPr>
              <a:t> </a:t>
            </a:r>
            <a:r>
              <a:rPr lang="en-US" sz="1000">
                <a:cs typeface="Arial" charset="0"/>
              </a:rPr>
              <a:t>[111]</a:t>
            </a:r>
            <a:endParaRPr lang="ru-RU" sz="1000">
              <a:cs typeface="Arial" charset="0"/>
            </a:endParaRPr>
          </a:p>
          <a:p>
            <a:pPr eaLnBrk="1" hangingPunct="1"/>
            <a:r>
              <a:rPr lang="el-GR" sz="1200">
                <a:cs typeface="Arial" charset="0"/>
              </a:rPr>
              <a:t>σ</a:t>
            </a:r>
            <a:r>
              <a:rPr lang="ru-RU" sz="1200" baseline="-25000">
                <a:cs typeface="Arial" charset="0"/>
              </a:rPr>
              <a:t>100</a:t>
            </a:r>
            <a:r>
              <a:rPr lang="ru-RU" sz="1200" baseline="30000">
                <a:cs typeface="Arial" charset="0"/>
              </a:rPr>
              <a:t>1200</a:t>
            </a:r>
            <a:r>
              <a:rPr lang="ru-RU" sz="1200">
                <a:cs typeface="Arial" charset="0"/>
              </a:rPr>
              <a:t>=</a:t>
            </a:r>
            <a:r>
              <a:rPr lang="en-US" sz="1200">
                <a:cs typeface="Arial" charset="0"/>
              </a:rPr>
              <a:t>5</a:t>
            </a:r>
            <a:r>
              <a:rPr lang="ru-RU" sz="1200">
                <a:cs typeface="Arial" charset="0"/>
              </a:rPr>
              <a:t>0 МПа</a:t>
            </a:r>
            <a:r>
              <a:rPr lang="en-US" sz="1200">
                <a:cs typeface="Arial" charset="0"/>
              </a:rPr>
              <a:t> </a:t>
            </a:r>
            <a:r>
              <a:rPr lang="en-US" sz="1000">
                <a:cs typeface="Arial" charset="0"/>
              </a:rPr>
              <a:t>[001]</a:t>
            </a:r>
            <a:endParaRPr lang="ru-RU" sz="1000" baseline="30000">
              <a:cs typeface="Arial" charset="0"/>
            </a:endParaRPr>
          </a:p>
        </p:txBody>
      </p:sp>
      <p:sp>
        <p:nvSpPr>
          <p:cNvPr id="43" name="Полилиния 42"/>
          <p:cNvSpPr>
            <a:spLocks noChangeArrowheads="1"/>
          </p:cNvSpPr>
          <p:nvPr/>
        </p:nvSpPr>
        <p:spPr bwMode="auto">
          <a:xfrm>
            <a:off x="762000" y="3914775"/>
            <a:ext cx="3529013" cy="1571625"/>
          </a:xfrm>
          <a:custGeom>
            <a:avLst/>
            <a:gdLst>
              <a:gd name="T0" fmla="*/ 0 w 2395728"/>
              <a:gd name="T1" fmla="*/ 1571625 h 786384"/>
              <a:gd name="T2" fmla="*/ 1930448 w 2395728"/>
              <a:gd name="T3" fmla="*/ 347219 h 786384"/>
              <a:gd name="T4" fmla="*/ 3506980 w 2395728"/>
              <a:gd name="T5" fmla="*/ 0 h 786384"/>
              <a:gd name="T6" fmla="*/ 4214812 w 2395728"/>
              <a:gd name="T7" fmla="*/ 0 h 786384"/>
              <a:gd name="T8" fmla="*/ 0 w 2395728"/>
              <a:gd name="T9" fmla="*/ 1571625 h 7863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95728"/>
              <a:gd name="T16" fmla="*/ 0 h 786384"/>
              <a:gd name="T17" fmla="*/ 2395728 w 2395728"/>
              <a:gd name="T18" fmla="*/ 786384 h 7863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95728" h="786384">
                <a:moveTo>
                  <a:pt x="0" y="786384"/>
                </a:moveTo>
                <a:lnTo>
                  <a:pt x="1097280" y="173736"/>
                </a:lnTo>
                <a:lnTo>
                  <a:pt x="1993392" y="0"/>
                </a:lnTo>
                <a:lnTo>
                  <a:pt x="2395728" y="0"/>
                </a:lnTo>
                <a:lnTo>
                  <a:pt x="0" y="786384"/>
                </a:lnTo>
                <a:close/>
              </a:path>
            </a:pathLst>
          </a:custGeom>
          <a:solidFill>
            <a:srgbClr val="FFC000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45" name="Равнобедренный треугольник 44"/>
          <p:cNvSpPr>
            <a:spLocks noChangeArrowheads="1"/>
          </p:cNvSpPr>
          <p:nvPr/>
        </p:nvSpPr>
        <p:spPr bwMode="auto">
          <a:xfrm>
            <a:off x="6096000" y="1600200"/>
            <a:ext cx="290513" cy="304800"/>
          </a:xfrm>
          <a:prstGeom prst="triangle">
            <a:avLst>
              <a:gd name="adj" fmla="val 50000"/>
            </a:avLst>
          </a:prstGeom>
          <a:solidFill>
            <a:srgbClr val="990033"/>
          </a:solidFill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18518" name="TextBox 9"/>
          <p:cNvSpPr txBox="1">
            <a:spLocks noChangeArrowheads="1"/>
          </p:cNvSpPr>
          <p:nvPr/>
        </p:nvSpPr>
        <p:spPr bwMode="auto">
          <a:xfrm>
            <a:off x="684213" y="4338638"/>
            <a:ext cx="152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800"/>
              </a:spcAft>
            </a:pPr>
            <a:r>
              <a:rPr lang="el-GR" sz="1200">
                <a:cs typeface="Arial" charset="0"/>
              </a:rPr>
              <a:t>σ</a:t>
            </a:r>
            <a:r>
              <a:rPr lang="el-GR" sz="1200" baseline="30000">
                <a:cs typeface="Arial" charset="0"/>
              </a:rPr>
              <a:t>1</a:t>
            </a:r>
            <a:r>
              <a:rPr lang="ru-RU" sz="1200" baseline="30000">
                <a:cs typeface="Arial" charset="0"/>
              </a:rPr>
              <a:t>200 </a:t>
            </a:r>
            <a:r>
              <a:rPr lang="ru-RU" sz="1200" baseline="-25000">
                <a:cs typeface="Arial" charset="0"/>
              </a:rPr>
              <a:t>100</a:t>
            </a:r>
            <a:r>
              <a:rPr lang="ru-RU" sz="1200">
                <a:cs typeface="Arial" charset="0"/>
              </a:rPr>
              <a:t>=23 МПа</a:t>
            </a:r>
          </a:p>
        </p:txBody>
      </p:sp>
      <p:sp>
        <p:nvSpPr>
          <p:cNvPr id="18519" name="TextBox 36"/>
          <p:cNvSpPr txBox="1">
            <a:spLocks noChangeArrowheads="1"/>
          </p:cNvSpPr>
          <p:nvPr/>
        </p:nvSpPr>
        <p:spPr bwMode="auto">
          <a:xfrm>
            <a:off x="4395788" y="3573463"/>
            <a:ext cx="13414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l-GR" sz="1200">
                <a:cs typeface="Arial" charset="0"/>
              </a:rPr>
              <a:t>σ</a:t>
            </a:r>
            <a:r>
              <a:rPr lang="ru-RU" sz="1200" baseline="-25000">
                <a:cs typeface="Arial" charset="0"/>
              </a:rPr>
              <a:t>100</a:t>
            </a:r>
            <a:r>
              <a:rPr lang="ru-RU" sz="1200" baseline="30000">
                <a:cs typeface="Arial" charset="0"/>
              </a:rPr>
              <a:t>1100</a:t>
            </a:r>
            <a:r>
              <a:rPr lang="ru-RU" sz="1200">
                <a:cs typeface="Arial" charset="0"/>
              </a:rPr>
              <a:t>= 45 МПа</a:t>
            </a:r>
            <a:endParaRPr lang="ru-RU" sz="1200" baseline="30000">
              <a:cs typeface="Arial" charset="0"/>
            </a:endParaRPr>
          </a:p>
        </p:txBody>
      </p:sp>
      <p:sp>
        <p:nvSpPr>
          <p:cNvPr id="93272" name="Text Box 11"/>
          <p:cNvSpPr txBox="1">
            <a:spLocks noChangeArrowheads="1"/>
          </p:cNvSpPr>
          <p:nvPr/>
        </p:nvSpPr>
        <p:spPr bwMode="auto">
          <a:xfrm>
            <a:off x="3995738" y="5445125"/>
            <a:ext cx="720725" cy="4889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1300" b="1" smtClean="0">
                <a:solidFill>
                  <a:srgbClr val="1919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IC435</a:t>
            </a:r>
            <a:r>
              <a:rPr lang="en-US" sz="1300" b="1" smtClean="0">
                <a:cs typeface="Arial" pitchFamily="34" charset="0"/>
              </a:rPr>
              <a:t>,</a:t>
            </a:r>
            <a:r>
              <a:rPr lang="en-US" sz="1200" b="1" smtClean="0">
                <a:cs typeface="Arial" pitchFamily="34" charset="0"/>
              </a:rPr>
              <a:t> </a:t>
            </a:r>
            <a:r>
              <a:rPr lang="en-US" sz="1300" b="1" smtClean="0">
                <a:solidFill>
                  <a:srgbClr val="1919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IC436</a:t>
            </a:r>
            <a:endParaRPr lang="ru-RU" sz="1300" b="1" smtClean="0">
              <a:solidFill>
                <a:srgbClr val="19194D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</p:txBody>
      </p:sp>
      <p:sp>
        <p:nvSpPr>
          <p:cNvPr id="93273" name="Text Box 11"/>
          <p:cNvSpPr txBox="1">
            <a:spLocks noChangeArrowheads="1"/>
          </p:cNvSpPr>
          <p:nvPr/>
        </p:nvSpPr>
        <p:spPr bwMode="auto">
          <a:xfrm>
            <a:off x="5334000" y="4191000"/>
            <a:ext cx="1871663" cy="4889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1300" b="1" smtClean="0">
                <a:solidFill>
                  <a:srgbClr val="19194D"/>
                </a:solidFill>
                <a:cs typeface="Arial" pitchFamily="34" charset="0"/>
              </a:rPr>
              <a:t>IC438</a:t>
            </a:r>
            <a:r>
              <a:rPr lang="en-US" sz="1300" b="1" smtClean="0">
                <a:solidFill>
                  <a:srgbClr val="1919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</a:t>
            </a:r>
            <a:endParaRPr lang="ru-RU" sz="1300" b="1" smtClean="0">
              <a:solidFill>
                <a:srgbClr val="19194D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  <a:p>
            <a:pPr>
              <a:defRPr/>
            </a:pPr>
            <a:r>
              <a:rPr lang="ru-RU" sz="1300" b="1" smtClean="0">
                <a:solidFill>
                  <a:srgbClr val="1919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  </a:t>
            </a:r>
            <a:r>
              <a:rPr lang="el-GR" sz="1200" smtClean="0">
                <a:solidFill>
                  <a:srgbClr val="19194D"/>
                </a:solidFill>
                <a:cs typeface="Arial" pitchFamily="34" charset="0"/>
              </a:rPr>
              <a:t>σ</a:t>
            </a:r>
            <a:r>
              <a:rPr lang="el-GR" sz="1200" baseline="30000" smtClean="0">
                <a:solidFill>
                  <a:srgbClr val="19194D"/>
                </a:solidFill>
                <a:cs typeface="Arial" pitchFamily="34" charset="0"/>
              </a:rPr>
              <a:t>1100</a:t>
            </a:r>
            <a:r>
              <a:rPr lang="ru-RU" sz="1200" baseline="-25000" smtClean="0">
                <a:solidFill>
                  <a:srgbClr val="19194D"/>
                </a:solidFill>
                <a:cs typeface="Arial" pitchFamily="34" charset="0"/>
              </a:rPr>
              <a:t>100</a:t>
            </a:r>
            <a:r>
              <a:rPr lang="ru-RU" sz="1200" smtClean="0">
                <a:solidFill>
                  <a:srgbClr val="19194D"/>
                </a:solidFill>
                <a:cs typeface="Arial" pitchFamily="34" charset="0"/>
              </a:rPr>
              <a:t>=28 МПа</a:t>
            </a:r>
          </a:p>
        </p:txBody>
      </p:sp>
      <p:sp>
        <p:nvSpPr>
          <p:cNvPr id="18522" name="TextBox 1"/>
          <p:cNvSpPr txBox="1">
            <a:spLocks noChangeArrowheads="1"/>
          </p:cNvSpPr>
          <p:nvPr/>
        </p:nvSpPr>
        <p:spPr bwMode="auto">
          <a:xfrm>
            <a:off x="609600" y="762000"/>
            <a:ext cx="37449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600" b="1">
                <a:solidFill>
                  <a:srgbClr val="990033"/>
                </a:solidFill>
                <a:cs typeface="Arial" charset="0"/>
              </a:rPr>
              <a:t>Литейные сплавы ВКНА/ВИН (ВИАМ, РФ)</a:t>
            </a:r>
          </a:p>
        </p:txBody>
      </p:sp>
      <p:pic>
        <p:nvPicPr>
          <p:cNvPr id="18523" name="Picture 91"/>
          <p:cNvPicPr>
            <a:picLocks noChangeAspect="1" noChangeArrowheads="1"/>
          </p:cNvPicPr>
          <p:nvPr/>
        </p:nvPicPr>
        <p:blipFill>
          <a:blip r:embed="rId4">
            <a:lum bright="12000"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581400"/>
            <a:ext cx="182880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кругленный прямоугольник 5"/>
          <p:cNvSpPr>
            <a:spLocks noChangeArrowheads="1"/>
          </p:cNvSpPr>
          <p:nvPr/>
        </p:nvSpPr>
        <p:spPr bwMode="auto">
          <a:xfrm>
            <a:off x="1804988" y="76200"/>
            <a:ext cx="7262812" cy="6858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/>
        </p:spPr>
        <p:txBody>
          <a:bodyPr anchor="ctr"/>
          <a:lstStyle/>
          <a:p>
            <a:pPr algn="ctr" eaLnBrk="0" hangingPunct="0">
              <a:defRPr/>
            </a:pPr>
            <a:r>
              <a:rPr lang="ru-RU" altLang="zh-CN" sz="2000" b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Развитие литейных сплавов на основе интерметаллидов никеля </a:t>
            </a:r>
            <a:endParaRPr lang="ru-RU" sz="2000" b="1">
              <a:solidFill>
                <a:srgbClr val="99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8525" name="Диагональная полоса 25"/>
          <p:cNvSpPr>
            <a:spLocks noChangeArrowheads="1"/>
          </p:cNvSpPr>
          <p:nvPr/>
        </p:nvSpPr>
        <p:spPr bwMode="auto">
          <a:xfrm>
            <a:off x="7467600" y="838200"/>
            <a:ext cx="1524000" cy="533400"/>
          </a:xfrm>
          <a:custGeom>
            <a:avLst/>
            <a:gdLst>
              <a:gd name="T0" fmla="*/ 762000 w 1524000"/>
              <a:gd name="T1" fmla="*/ 266700 h 533400"/>
              <a:gd name="T2" fmla="*/ 0 w 1524000"/>
              <a:gd name="T3" fmla="*/ 400050 h 533400"/>
              <a:gd name="T4" fmla="*/ 381000 w 1524000"/>
              <a:gd name="T5" fmla="*/ 133350 h 533400"/>
              <a:gd name="T6" fmla="*/ 1142999 w 1524000"/>
              <a:gd name="T7" fmla="*/ 0 h 533400"/>
              <a:gd name="T8" fmla="*/ 0 60000 65536"/>
              <a:gd name="T9" fmla="*/ 11796480 60000 65536"/>
              <a:gd name="T10" fmla="*/ 11796480 60000 65536"/>
              <a:gd name="T11" fmla="*/ 17694720 60000 65536"/>
              <a:gd name="T12" fmla="*/ 0 w 1524000"/>
              <a:gd name="T13" fmla="*/ 0 h 533400"/>
              <a:gd name="T14" fmla="*/ 1142999 w 1524000"/>
              <a:gd name="T15" fmla="*/ 400050 h 5334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24000" h="533400">
                <a:moveTo>
                  <a:pt x="0" y="266700"/>
                </a:moveTo>
                <a:lnTo>
                  <a:pt x="762000" y="0"/>
                </a:lnTo>
                <a:lnTo>
                  <a:pt x="1524000" y="0"/>
                </a:lnTo>
                <a:lnTo>
                  <a:pt x="0" y="533400"/>
                </a:lnTo>
                <a:lnTo>
                  <a:pt x="0" y="266700"/>
                </a:lnTo>
                <a:close/>
              </a:path>
            </a:pathLst>
          </a:custGeom>
          <a:solidFill>
            <a:srgbClr val="990033"/>
          </a:solidFill>
          <a:ln w="9525" algn="ctr">
            <a:solidFill>
              <a:srgbClr val="990033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526" name="TextBox 24"/>
          <p:cNvSpPr txBox="1">
            <a:spLocks noChangeArrowheads="1"/>
          </p:cNvSpPr>
          <p:nvPr/>
        </p:nvSpPr>
        <p:spPr bwMode="auto">
          <a:xfrm>
            <a:off x="6629400" y="1447800"/>
            <a:ext cx="2438400" cy="1301750"/>
          </a:xfrm>
          <a:prstGeom prst="rect">
            <a:avLst/>
          </a:prstGeom>
          <a:solidFill>
            <a:srgbClr val="FFCCCC"/>
          </a:solidFill>
          <a:ln w="19050">
            <a:solidFill>
              <a:srgbClr val="9900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300" b="1">
                <a:solidFill>
                  <a:srgbClr val="990033"/>
                </a:solidFill>
                <a:latin typeface="Times New Roman" pitchFamily="18" charset="0"/>
              </a:rPr>
              <a:t>Композиционные  и естественнокомпозиционные</a:t>
            </a:r>
          </a:p>
          <a:p>
            <a:pPr algn="ctr" eaLnBrk="1" hangingPunct="1"/>
            <a:r>
              <a:rPr lang="ru-RU" sz="1300" b="1">
                <a:solidFill>
                  <a:srgbClr val="990033"/>
                </a:solidFill>
                <a:latin typeface="Times New Roman" pitchFamily="18" charset="0"/>
              </a:rPr>
              <a:t>материалы на основе интерметаллидов, упрочнённые </a:t>
            </a:r>
          </a:p>
          <a:p>
            <a:pPr algn="ctr" eaLnBrk="1" hangingPunct="1"/>
            <a:r>
              <a:rPr lang="ru-RU" sz="1300" b="1">
                <a:solidFill>
                  <a:srgbClr val="990033"/>
                </a:solidFill>
                <a:latin typeface="Times New Roman" pitchFamily="18" charset="0"/>
              </a:rPr>
              <a:t>тугоплавкими оксидами</a:t>
            </a:r>
          </a:p>
        </p:txBody>
      </p:sp>
    </p:spTree>
    <p:extLst>
      <p:ext uri="{BB962C8B-B14F-4D97-AF65-F5344CB8AC3E}">
        <p14:creationId xmlns:p14="http://schemas.microsoft.com/office/powerpoint/2010/main" val="4141041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0">
            <a:gsLst>
              <a:gs pos="0">
                <a:srgbClr val="291D89"/>
              </a:gs>
              <a:gs pos="100000">
                <a:srgbClr val="291D89">
                  <a:gamma/>
                  <a:tint val="66667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>
              <a:lnSpc>
                <a:spcPct val="85000"/>
              </a:lnSpc>
              <a:defRPr/>
            </a:pPr>
            <a:endParaRPr lang="ru-RU" sz="4800">
              <a:solidFill>
                <a:srgbClr val="EAF2F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aettenschweiler" pitchFamily="34" charset="0"/>
            </a:endParaRPr>
          </a:p>
        </p:txBody>
      </p:sp>
      <p:sp>
        <p:nvSpPr>
          <p:cNvPr id="145411" name="Rectangle 3"/>
          <p:cNvSpPr>
            <a:spLocks noChangeArrowheads="1"/>
          </p:cNvSpPr>
          <p:nvPr/>
        </p:nvSpPr>
        <p:spPr bwMode="auto">
          <a:xfrm>
            <a:off x="1143000" y="50800"/>
            <a:ext cx="8001000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85000"/>
              </a:lnSpc>
            </a:pPr>
            <a:r>
              <a:rPr lang="ru-RU" sz="2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Перспективы развития зарубежной военной авиации</a:t>
            </a:r>
          </a:p>
        </p:txBody>
      </p:sp>
      <p:pic>
        <p:nvPicPr>
          <p:cNvPr id="145412" name="Picture 5" descr="Для прозраче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105727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Rectangle 3"/>
          <p:cNvSpPr>
            <a:spLocks noChangeArrowheads="1"/>
          </p:cNvSpPr>
          <p:nvPr/>
        </p:nvSpPr>
        <p:spPr bwMode="auto">
          <a:xfrm>
            <a:off x="-36513" y="6199188"/>
            <a:ext cx="9144001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36000" tIns="36000" rIns="36000" bIns="3600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4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Уже просматриваются новые образцы следующих поколений летательных аппаратов, но «пересесть» на них пока невозможно из-за того, что необходимы принципиально новые технологические решения – </a:t>
            </a:r>
            <a:r>
              <a:rPr lang="ru-RU" sz="1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авиация ждет существенного качественного скачка в материаловедении и технологиях</a:t>
            </a:r>
          </a:p>
        </p:txBody>
      </p:sp>
      <p:sp>
        <p:nvSpPr>
          <p:cNvPr id="73732" name="Rectangle 4"/>
          <p:cNvSpPr>
            <a:spLocks noChangeArrowheads="1"/>
          </p:cNvSpPr>
          <p:nvPr/>
        </p:nvSpPr>
        <p:spPr bwMode="auto">
          <a:xfrm>
            <a:off x="430213" y="2547938"/>
            <a:ext cx="2514600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ru-RU" sz="1300" b="1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Истребитель шестого поколения </a:t>
            </a:r>
            <a:r>
              <a:rPr lang="ru-RU" sz="1300">
                <a:cs typeface="Arial" pitchFamily="34" charset="0"/>
              </a:rPr>
              <a:t>(</a:t>
            </a:r>
            <a:r>
              <a:rPr lang="en-US" sz="1300">
                <a:cs typeface="Arial" pitchFamily="34" charset="0"/>
              </a:rPr>
              <a:t>Boeing</a:t>
            </a:r>
            <a:r>
              <a:rPr lang="ru-RU" sz="1300">
                <a:cs typeface="Arial" pitchFamily="34" charset="0"/>
              </a:rPr>
              <a:t>), предназначенный для замены самолетов</a:t>
            </a:r>
          </a:p>
          <a:p>
            <a:pPr algn="ctr">
              <a:lnSpc>
                <a:spcPct val="85000"/>
              </a:lnSpc>
              <a:defRPr/>
            </a:pPr>
            <a:r>
              <a:rPr lang="ru-RU" sz="1300">
                <a:cs typeface="Arial" pitchFamily="34" charset="0"/>
              </a:rPr>
              <a:t>F/A-18E/F "Супер Хорнет" после 2025 года: самолет может быть разработан как в пилотируемой, так и в беспилотной версии</a:t>
            </a:r>
          </a:p>
        </p:txBody>
      </p:sp>
      <p:sp>
        <p:nvSpPr>
          <p:cNvPr id="73733" name="Rectangle 5"/>
          <p:cNvSpPr>
            <a:spLocks noChangeArrowheads="1"/>
          </p:cNvSpPr>
          <p:nvPr/>
        </p:nvSpPr>
        <p:spPr bwMode="auto">
          <a:xfrm>
            <a:off x="6046788" y="2852738"/>
            <a:ext cx="2879725" cy="89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300" b="1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Сверхскоростной легкий вертолет огневой поддержки</a:t>
            </a:r>
            <a:r>
              <a:rPr lang="ru-RU" sz="1300">
                <a:cs typeface="Arial" pitchFamily="34" charset="0"/>
              </a:rPr>
              <a:t> следующего поколения (</a:t>
            </a:r>
            <a:r>
              <a:rPr lang="en-US" sz="1300">
                <a:cs typeface="Arial" pitchFamily="34" charset="0"/>
              </a:rPr>
              <a:t>Sikorsky</a:t>
            </a:r>
            <a:r>
              <a:rPr lang="ru-RU" sz="1300">
                <a:cs typeface="Arial" pitchFamily="34" charset="0"/>
              </a:rPr>
              <a:t>): скорость 470 км/ч, вес 2400 кг; лопасти из композитных материалов</a:t>
            </a:r>
          </a:p>
        </p:txBody>
      </p:sp>
      <p:pic>
        <p:nvPicPr>
          <p:cNvPr id="1454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350" y="936625"/>
            <a:ext cx="2871788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25" y="973138"/>
            <a:ext cx="2630488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6" name="Rectangle 8"/>
          <p:cNvSpPr>
            <a:spLocks noChangeArrowheads="1"/>
          </p:cNvSpPr>
          <p:nvPr/>
        </p:nvSpPr>
        <p:spPr bwMode="auto">
          <a:xfrm>
            <a:off x="3168650" y="2852738"/>
            <a:ext cx="2590800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300">
                <a:cs typeface="Arial" pitchFamily="34" charset="0"/>
              </a:rPr>
              <a:t>Гиперзвуковой беспилотный аппарат </a:t>
            </a:r>
            <a:r>
              <a:rPr lang="ru-RU" sz="1300" b="1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Х-51А</a:t>
            </a:r>
            <a:r>
              <a:rPr lang="ru-RU" sz="1300">
                <a:cs typeface="Arial" pitchFamily="34" charset="0"/>
              </a:rPr>
              <a:t>: скорость до 6 тысяч км/ч</a:t>
            </a:r>
          </a:p>
        </p:txBody>
      </p:sp>
      <p:pic>
        <p:nvPicPr>
          <p:cNvPr id="14542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0" y="3678238"/>
            <a:ext cx="2871788" cy="223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8" name="Rectangle 10"/>
          <p:cNvSpPr>
            <a:spLocks noChangeArrowheads="1"/>
          </p:cNvSpPr>
          <p:nvPr/>
        </p:nvSpPr>
        <p:spPr bwMode="auto">
          <a:xfrm>
            <a:off x="6083300" y="3894138"/>
            <a:ext cx="2771775" cy="197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just">
              <a:lnSpc>
                <a:spcPct val="90000"/>
              </a:lnSpc>
              <a:defRPr/>
            </a:pPr>
            <a:r>
              <a:rPr lang="ru-RU" sz="1300" b="1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Суборбитальных корабль XCOR Lynx </a:t>
            </a:r>
            <a:r>
              <a:rPr lang="ru-RU" sz="1300">
                <a:cs typeface="Arial" pitchFamily="34" charset="0"/>
              </a:rPr>
              <a:t>для регулярных перевозок: способен поднимать пассажиров и грузы на полчаса на высоту до 100 км, а затем приземляться по-самолетному на обычную взлетно-посадочную полосу длиной 2400 метров; оснащен четырьмя ракетными двигателями, которые работают на керосине и жидком кислороде</a:t>
            </a:r>
          </a:p>
        </p:txBody>
      </p:sp>
      <p:pic>
        <p:nvPicPr>
          <p:cNvPr id="145431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952500"/>
            <a:ext cx="2159000" cy="15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32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4038600"/>
            <a:ext cx="273685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41" name="Rectangle 13"/>
          <p:cNvSpPr>
            <a:spLocks noChangeArrowheads="1"/>
          </p:cNvSpPr>
          <p:nvPr/>
        </p:nvSpPr>
        <p:spPr bwMode="auto">
          <a:xfrm>
            <a:off x="287338" y="5622925"/>
            <a:ext cx="2514600" cy="53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300" b="1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Летающий внедорожник: </a:t>
            </a:r>
            <a:r>
              <a:rPr lang="ru-RU" sz="1300">
                <a:cs typeface="Arial" pitchFamily="34" charset="0"/>
              </a:rPr>
              <a:t>в режиме вертолета скорость до 225 км/ч</a:t>
            </a:r>
          </a:p>
        </p:txBody>
      </p:sp>
    </p:spTree>
    <p:extLst>
      <p:ext uri="{BB962C8B-B14F-4D97-AF65-F5344CB8AC3E}">
        <p14:creationId xmlns:p14="http://schemas.microsoft.com/office/powerpoint/2010/main" val="131115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0">
            <a:gsLst>
              <a:gs pos="0">
                <a:srgbClr val="291D89"/>
              </a:gs>
              <a:gs pos="100000">
                <a:srgbClr val="291D89">
                  <a:gamma/>
                  <a:tint val="66667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>
              <a:lnSpc>
                <a:spcPct val="85000"/>
              </a:lnSpc>
              <a:defRPr/>
            </a:pPr>
            <a:endParaRPr lang="ru-RU" sz="4800">
              <a:solidFill>
                <a:srgbClr val="EAF2F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aettenschweiler" pitchFamily="34" charset="0"/>
            </a:endParaRPr>
          </a:p>
        </p:txBody>
      </p:sp>
      <p:sp>
        <p:nvSpPr>
          <p:cNvPr id="147459" name="Rectangle 3"/>
          <p:cNvSpPr>
            <a:spLocks noChangeArrowheads="1"/>
          </p:cNvSpPr>
          <p:nvPr/>
        </p:nvSpPr>
        <p:spPr bwMode="auto">
          <a:xfrm>
            <a:off x="1143000" y="50800"/>
            <a:ext cx="8001000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85000"/>
              </a:lnSpc>
            </a:pPr>
            <a:r>
              <a:rPr lang="ru-RU" sz="2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Развитие двигателестроения гражданской и военной авиации (зарубежный опыт)</a:t>
            </a:r>
          </a:p>
        </p:txBody>
      </p:sp>
      <p:pic>
        <p:nvPicPr>
          <p:cNvPr id="147460" name="Picture 5" descr="Для прозраче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105727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9" name="Picture 2" descr="X-48B создается в рамках проекта НАСА по Экологически Ответственной Авиации (кликните картинку для увеличения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191000"/>
            <a:ext cx="3048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80" name="Rectangle 3"/>
          <p:cNvSpPr>
            <a:spLocks noChangeArrowheads="1"/>
          </p:cNvSpPr>
          <p:nvPr/>
        </p:nvSpPr>
        <p:spPr bwMode="auto">
          <a:xfrm>
            <a:off x="76200" y="6199188"/>
            <a:ext cx="8991600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ja-JP" sz="1400" b="1">
                <a:solidFill>
                  <a:schemeClr val="accent2"/>
                </a:solidFill>
                <a:latin typeface="Times New Roman" pitchFamily="18" charset="0"/>
                <a:ea typeface="ＭＳ Ｐゴシック" pitchFamily="34" charset="-128"/>
              </a:rPr>
              <a:t>НАСА и компании Боинг завершила первый этап летных испытаний уменьшенной модели X-48B, выполненной по схеме летающее крыло, в Летно-исследовательском центре имени Драйдена [Калифорния]. </a:t>
            </a:r>
          </a:p>
        </p:txBody>
      </p:sp>
      <p:sp>
        <p:nvSpPr>
          <p:cNvPr id="147481" name="Rectangle 4"/>
          <p:cNvSpPr>
            <a:spLocks noChangeArrowheads="1"/>
          </p:cNvSpPr>
          <p:nvPr/>
        </p:nvSpPr>
        <p:spPr bwMode="auto">
          <a:xfrm>
            <a:off x="3200400" y="4125913"/>
            <a:ext cx="5791200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ja-JP" sz="1600" b="1">
                <a:latin typeface="Times New Roman" pitchFamily="18" charset="0"/>
                <a:ea typeface="ＭＳ Ｐゴシック" pitchFamily="34" charset="-128"/>
              </a:rPr>
              <a:t>Беспилотный 227-килограмовый самолет с гибридным крылом и уникальным водородным гиперзвуковым прямоточным ракетным двигателем, силуэтом напоминающий ската манту, создается в рамках проекта НАСА по Экологически Ответственной Авиации [ERA - Environmentally Responsible Aviation], который направлен на разработку технологий, необходимых для создания более тихих, чистых [по выбросам] и топливосберегающих самолетов будущего.</a:t>
            </a:r>
          </a:p>
        </p:txBody>
      </p:sp>
      <p:sp>
        <p:nvSpPr>
          <p:cNvPr id="147482" name="Rectangle 5"/>
          <p:cNvSpPr>
            <a:spLocks noChangeArrowheads="1"/>
          </p:cNvSpPr>
          <p:nvPr/>
        </p:nvSpPr>
        <p:spPr bwMode="auto">
          <a:xfrm>
            <a:off x="304800" y="931863"/>
            <a:ext cx="8610600" cy="184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b="1">
                <a:solidFill>
                  <a:schemeClr val="accent2"/>
                </a:solidFill>
                <a:latin typeface="Times New Roman" pitchFamily="18" charset="0"/>
              </a:rPr>
              <a:t>НАСА ведет проектные исследования по перспективным двигателям, которые позволят к 2025-2035 гг. создать тяжелые гиперзвуковые самолеты. </a:t>
            </a:r>
          </a:p>
          <a:p>
            <a:pPr algn="ctr">
              <a:lnSpc>
                <a:spcPct val="80000"/>
              </a:lnSpc>
            </a:pPr>
            <a:r>
              <a:rPr lang="ru-RU" sz="1600" b="1">
                <a:solidFill>
                  <a:schemeClr val="accent2"/>
                </a:solidFill>
                <a:latin typeface="Times New Roman" pitchFamily="18" charset="0"/>
              </a:rPr>
              <a:t>Наибольшее внимание уделяется комбинированным двигательным установкам, работающим на всех этапах полета: от момента старта до достижения гиперзвуковых скоростей и выхода на околоземную орбиту. </a:t>
            </a:r>
          </a:p>
          <a:p>
            <a:pPr algn="ctr">
              <a:lnSpc>
                <a:spcPct val="80000"/>
              </a:lnSpc>
            </a:pPr>
            <a:r>
              <a:rPr lang="ru-RU" sz="1600" b="1">
                <a:solidFill>
                  <a:schemeClr val="accent2"/>
                </a:solidFill>
                <a:latin typeface="Times New Roman" pitchFamily="18" charset="0"/>
              </a:rPr>
              <a:t>В первую очередь это ракетно-прямоточные двигатели RBCC (Rocket-Based Combined Cycle), функционирующие в режиме обычного ЖРД и по схеме </a:t>
            </a:r>
            <a:r>
              <a:rPr lang="ru-RU" altLang="ja-JP" sz="1600" b="1">
                <a:solidFill>
                  <a:schemeClr val="accent2"/>
                </a:solidFill>
                <a:latin typeface="Times New Roman" pitchFamily="18" charset="0"/>
                <a:ea typeface="ＭＳ Ｐゴシック" pitchFamily="34" charset="-128"/>
              </a:rPr>
              <a:t>прямоточных воздушно-реактивных двигателей со сверхзвуковым горением </a:t>
            </a:r>
            <a:r>
              <a:rPr lang="ru-RU" sz="1600" b="1">
                <a:solidFill>
                  <a:schemeClr val="accent2"/>
                </a:solidFill>
                <a:latin typeface="Times New Roman" pitchFamily="18" charset="0"/>
              </a:rPr>
              <a:t>, а также ракетно-турбинные двигатели ТВСС (Turbine-Based Combined Cycle). </a:t>
            </a:r>
          </a:p>
        </p:txBody>
      </p:sp>
      <p:sp>
        <p:nvSpPr>
          <p:cNvPr id="147483" name="Rectangle 6"/>
          <p:cNvSpPr>
            <a:spLocks noChangeArrowheads="1"/>
          </p:cNvSpPr>
          <p:nvPr/>
        </p:nvSpPr>
        <p:spPr bwMode="auto">
          <a:xfrm>
            <a:off x="152400" y="2819400"/>
            <a:ext cx="8839200" cy="1185863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hlink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1600" b="1">
                <a:solidFill>
                  <a:srgbClr val="0066CC"/>
                </a:solidFill>
                <a:latin typeface="Times New Roman" pitchFamily="18" charset="0"/>
              </a:rPr>
              <a:t>НАСА изучает двигатели с детонацией топлива PDE (Pulse Detonation Engine). На базе подобных двигательных установок предполагается разработка </a:t>
            </a:r>
            <a:r>
              <a:rPr lang="ru-RU" altLang="ja-JP" sz="1600" b="1">
                <a:solidFill>
                  <a:srgbClr val="0066CC"/>
                </a:solidFill>
                <a:latin typeface="Times New Roman" pitchFamily="18" charset="0"/>
                <a:ea typeface="ＭＳ Ｐゴシック" pitchFamily="34" charset="-128"/>
              </a:rPr>
              <a:t>многоразовой транспортной космической системы</a:t>
            </a:r>
            <a:r>
              <a:rPr lang="ru-RU" altLang="ja-JP">
                <a:solidFill>
                  <a:srgbClr val="0066CC"/>
                </a:solidFill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ru-RU" sz="1600" b="1">
                <a:solidFill>
                  <a:srgbClr val="0066CC"/>
                </a:solidFill>
                <a:latin typeface="Times New Roman" pitchFamily="18" charset="0"/>
              </a:rPr>
              <a:t> третьего поколения, которая позволит после 2025 г. на два порядка снизить затраты на выведение космических аппаратов на околоземную орбиту. </a:t>
            </a:r>
          </a:p>
        </p:txBody>
      </p:sp>
    </p:spTree>
    <p:extLst>
      <p:ext uri="{BB962C8B-B14F-4D97-AF65-F5344CB8AC3E}">
        <p14:creationId xmlns:p14="http://schemas.microsoft.com/office/powerpoint/2010/main" val="18278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0">
            <a:gsLst>
              <a:gs pos="0">
                <a:srgbClr val="291D89"/>
              </a:gs>
              <a:gs pos="100000">
                <a:srgbClr val="291D89">
                  <a:gamma/>
                  <a:tint val="66667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>
              <a:lnSpc>
                <a:spcPct val="85000"/>
              </a:lnSpc>
              <a:defRPr/>
            </a:pPr>
            <a:endParaRPr lang="ru-RU" sz="4800">
              <a:solidFill>
                <a:srgbClr val="EAF2F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aettenschweiler" pitchFamily="34" charset="0"/>
            </a:endParaRPr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1143000" y="50800"/>
            <a:ext cx="8001000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85000"/>
              </a:lnSpc>
            </a:pPr>
            <a:r>
              <a:rPr lang="ru-RU" sz="2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Зарубежные программы создания новых технологий для двигателестроения гражданской и военной авиации</a:t>
            </a:r>
          </a:p>
        </p:txBody>
      </p:sp>
      <p:pic>
        <p:nvPicPr>
          <p:cNvPr id="149508" name="Picture 5" descr="Для прозраче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105727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14" name="Picture 2" descr="gr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09700"/>
            <a:ext cx="5040622" cy="5187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15" name="Rectangle 3"/>
          <p:cNvSpPr>
            <a:spLocks noChangeArrowheads="1"/>
          </p:cNvSpPr>
          <p:nvPr/>
        </p:nvSpPr>
        <p:spPr bwMode="auto">
          <a:xfrm>
            <a:off x="77788" y="981075"/>
            <a:ext cx="4062412" cy="428625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hlink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ja-JP" sz="1300" b="1" dirty="0">
                <a:solidFill>
                  <a:srgbClr val="0066CC"/>
                </a:solidFill>
                <a:latin typeface="Times New Roman" pitchFamily="18" charset="0"/>
                <a:ea typeface="ＭＳ Ｐゴシック" pitchFamily="34" charset="-128"/>
              </a:rPr>
              <a:t>По прогнозам экспертов, объемы продаж ГТД и ГТУ к 2026 году достигнут 850 млрд. долл.</a:t>
            </a:r>
          </a:p>
        </p:txBody>
      </p:sp>
    </p:spTree>
    <p:extLst>
      <p:ext uri="{BB962C8B-B14F-4D97-AF65-F5344CB8AC3E}">
        <p14:creationId xmlns:p14="http://schemas.microsoft.com/office/powerpoint/2010/main" val="351178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0">
            <a:gsLst>
              <a:gs pos="0">
                <a:srgbClr val="291D89"/>
              </a:gs>
              <a:gs pos="100000">
                <a:srgbClr val="291D89">
                  <a:gamma/>
                  <a:tint val="66667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>
              <a:lnSpc>
                <a:spcPct val="85000"/>
              </a:lnSpc>
              <a:defRPr/>
            </a:pPr>
            <a:endParaRPr lang="ru-RU" sz="4800">
              <a:solidFill>
                <a:srgbClr val="EAF2F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aettenschweiler" pitchFamily="34" charset="0"/>
            </a:endParaRPr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1143000" y="50800"/>
            <a:ext cx="8001000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85000"/>
              </a:lnSpc>
            </a:pPr>
            <a:r>
              <a:rPr lang="ru-RU" sz="2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Зарубежные программы создания новых технологий для двигателестроения гражданской и военной авиации</a:t>
            </a:r>
          </a:p>
        </p:txBody>
      </p:sp>
      <p:pic>
        <p:nvPicPr>
          <p:cNvPr id="149508" name="Picture 5" descr="Для прозраче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105727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15" name="Rectangle 3"/>
          <p:cNvSpPr>
            <a:spLocks noChangeArrowheads="1"/>
          </p:cNvSpPr>
          <p:nvPr/>
        </p:nvSpPr>
        <p:spPr bwMode="auto">
          <a:xfrm>
            <a:off x="77788" y="981075"/>
            <a:ext cx="4062412" cy="428625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hlink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ja-JP" sz="1300" b="1" dirty="0">
                <a:solidFill>
                  <a:srgbClr val="0066CC"/>
                </a:solidFill>
                <a:latin typeface="Times New Roman" pitchFamily="18" charset="0"/>
                <a:ea typeface="ＭＳ Ｐゴシック" pitchFamily="34" charset="-128"/>
              </a:rPr>
              <a:t>По прогнозам экспертов, объемы продаж ГТД и ГТУ к 2026 году достигнут 850 </a:t>
            </a:r>
            <a:r>
              <a:rPr lang="ru-RU" altLang="ja-JP" sz="1300" b="1" dirty="0" smtClean="0">
                <a:solidFill>
                  <a:srgbClr val="0066CC"/>
                </a:solidFill>
                <a:latin typeface="Times New Roman" pitchFamily="18" charset="0"/>
                <a:ea typeface="ＭＳ Ｐゴシック" pitchFamily="34" charset="-128"/>
              </a:rPr>
              <a:t>млрд</a:t>
            </a:r>
            <a:r>
              <a:rPr lang="ru-RU" altLang="ja-JP" sz="1300" b="1" dirty="0">
                <a:solidFill>
                  <a:srgbClr val="0066CC"/>
                </a:solidFill>
                <a:latin typeface="Times New Roman" pitchFamily="18" charset="0"/>
                <a:ea typeface="ＭＳ Ｐゴシック" pitchFamily="34" charset="-128"/>
              </a:rPr>
              <a:t>. долл.</a:t>
            </a:r>
          </a:p>
        </p:txBody>
      </p:sp>
      <p:sp>
        <p:nvSpPr>
          <p:cNvPr id="149517" name="Rectangle 7"/>
          <p:cNvSpPr>
            <a:spLocks noChangeArrowheads="1"/>
          </p:cNvSpPr>
          <p:nvPr/>
        </p:nvSpPr>
        <p:spPr bwMode="auto">
          <a:xfrm>
            <a:off x="539552" y="1556792"/>
            <a:ext cx="8136904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b="1" dirty="0">
                <a:solidFill>
                  <a:srgbClr val="990033"/>
                </a:solidFill>
                <a:latin typeface="Times New Roman" pitchFamily="18" charset="0"/>
              </a:rPr>
              <a:t>Versatile Affordable Advanced </a:t>
            </a:r>
            <a:r>
              <a:rPr lang="en-US" b="1" dirty="0" smtClean="0">
                <a:solidFill>
                  <a:srgbClr val="990033"/>
                </a:solidFill>
                <a:latin typeface="Times New Roman" pitchFamily="18" charset="0"/>
              </a:rPr>
              <a:t>Turbine </a:t>
            </a:r>
            <a:r>
              <a:rPr lang="en-US" b="1" dirty="0">
                <a:solidFill>
                  <a:srgbClr val="990033"/>
                </a:solidFill>
                <a:latin typeface="Times New Roman" pitchFamily="18" charset="0"/>
              </a:rPr>
              <a:t>Engine (VAATE) – </a:t>
            </a:r>
            <a:r>
              <a:rPr lang="ru-RU" b="1" dirty="0">
                <a:solidFill>
                  <a:srgbClr val="990033"/>
                </a:solidFill>
                <a:latin typeface="Times New Roman" pitchFamily="18" charset="0"/>
              </a:rPr>
              <a:t>до</a:t>
            </a:r>
            <a:r>
              <a:rPr lang="en-US" b="1" dirty="0">
                <a:solidFill>
                  <a:srgbClr val="990033"/>
                </a:solidFill>
                <a:latin typeface="Times New Roman" pitchFamily="18" charset="0"/>
              </a:rPr>
              <a:t> </a:t>
            </a:r>
            <a:r>
              <a:rPr lang="ru-RU" b="1" dirty="0">
                <a:solidFill>
                  <a:srgbClr val="990033"/>
                </a:solidFill>
                <a:latin typeface="Times New Roman" pitchFamily="18" charset="0"/>
              </a:rPr>
              <a:t>20</a:t>
            </a:r>
            <a:r>
              <a:rPr lang="en-US" b="1" dirty="0">
                <a:solidFill>
                  <a:srgbClr val="990033"/>
                </a:solidFill>
                <a:latin typeface="Times New Roman" pitchFamily="18" charset="0"/>
              </a:rPr>
              <a:t>1</a:t>
            </a:r>
            <a:r>
              <a:rPr lang="ru-RU" b="1" dirty="0">
                <a:solidFill>
                  <a:srgbClr val="990033"/>
                </a:solidFill>
                <a:latin typeface="Times New Roman" pitchFamily="18" charset="0"/>
              </a:rPr>
              <a:t>7 г.</a:t>
            </a:r>
            <a:r>
              <a:rPr lang="en-US" b="1" dirty="0">
                <a:solidFill>
                  <a:srgbClr val="990033"/>
                </a:solidFill>
                <a:latin typeface="Times New Roman" pitchFamily="18" charset="0"/>
              </a:rPr>
              <a:t> </a:t>
            </a:r>
            <a:endParaRPr lang="ru-RU" b="1" dirty="0">
              <a:solidFill>
                <a:srgbClr val="990033"/>
              </a:solidFill>
              <a:latin typeface="Times New Roman" pitchFamily="18" charset="0"/>
            </a:endParaRPr>
          </a:p>
          <a:p>
            <a:pPr algn="ctr">
              <a:buFontTx/>
              <a:buChar char="•"/>
            </a:pPr>
            <a:r>
              <a:rPr lang="ru-RU" b="1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ru-RU" sz="2000" b="1" dirty="0">
                <a:solidFill>
                  <a:schemeClr val="accent2"/>
                </a:solidFill>
                <a:latin typeface="Times New Roman" pitchFamily="18" charset="0"/>
              </a:rPr>
              <a:t>революционные</a:t>
            </a:r>
            <a:r>
              <a:rPr lang="ru-RU" b="1" dirty="0">
                <a:solidFill>
                  <a:schemeClr val="accent2"/>
                </a:solidFill>
                <a:latin typeface="Times New Roman" pitchFamily="18" charset="0"/>
              </a:rPr>
              <a:t> концепции двигателей новой архитектуры;</a:t>
            </a:r>
          </a:p>
          <a:p>
            <a:pPr algn="ctr">
              <a:buFontTx/>
              <a:buChar char="•"/>
            </a:pPr>
            <a:r>
              <a:rPr lang="ru-RU" b="1" dirty="0">
                <a:solidFill>
                  <a:schemeClr val="accent2"/>
                </a:solidFill>
                <a:latin typeface="Times New Roman" pitchFamily="18" charset="0"/>
              </a:rPr>
              <a:t> эксплуатация без технического обслуживания с допустимым уровнем повреждений деталей. </a:t>
            </a:r>
          </a:p>
          <a:p>
            <a:pPr algn="ctr"/>
            <a:r>
              <a:rPr lang="ru-RU" b="1" dirty="0">
                <a:solidFill>
                  <a:schemeClr val="accent2"/>
                </a:solidFill>
                <a:latin typeface="Times New Roman" pitchFamily="18" charset="0"/>
              </a:rPr>
              <a:t>Должна обеспечить снижение на 25 % удельного расхода топлива, повышение на 60 % отношения тяги к весу и снижение на 60 % стоимости двигателя, обеспечение коэффициента доступности 10</a:t>
            </a:r>
            <a:r>
              <a:rPr lang="ru-RU" sz="1400" b="1" dirty="0">
                <a:solidFill>
                  <a:schemeClr val="accent2"/>
                </a:solidFill>
                <a:latin typeface="Times New Roman" pitchFamily="18" charset="0"/>
              </a:rPr>
              <a:t>.</a:t>
            </a:r>
            <a:endParaRPr lang="ru-RU" sz="1600" b="1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149518" name="Rectangle 8"/>
          <p:cNvSpPr>
            <a:spLocks noChangeArrowheads="1"/>
          </p:cNvSpPr>
          <p:nvPr/>
        </p:nvSpPr>
        <p:spPr bwMode="auto">
          <a:xfrm>
            <a:off x="76200" y="3645024"/>
            <a:ext cx="8915400" cy="291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b="1" dirty="0">
                <a:solidFill>
                  <a:srgbClr val="990033"/>
                </a:solidFill>
                <a:latin typeface="Times New Roman" pitchFamily="18" charset="0"/>
              </a:rPr>
              <a:t>Ultra Efficient Engine Technology (UEET)</a:t>
            </a:r>
            <a:r>
              <a:rPr lang="ru-RU" b="1" dirty="0">
                <a:solidFill>
                  <a:srgbClr val="990033"/>
                </a:solidFill>
                <a:latin typeface="Times New Roman" pitchFamily="18" charset="0"/>
              </a:rPr>
              <a:t> – программа </a:t>
            </a:r>
            <a:r>
              <a:rPr lang="en-US" b="1" dirty="0">
                <a:solidFill>
                  <a:srgbClr val="990033"/>
                </a:solidFill>
                <a:latin typeface="Times New Roman" pitchFamily="18" charset="0"/>
              </a:rPr>
              <a:t>NASA</a:t>
            </a:r>
            <a:r>
              <a:rPr lang="ru-RU" b="1" dirty="0">
                <a:solidFill>
                  <a:srgbClr val="990033"/>
                </a:solidFill>
                <a:latin typeface="Times New Roman" pitchFamily="18" charset="0"/>
              </a:rPr>
              <a:t>.</a:t>
            </a:r>
          </a:p>
          <a:p>
            <a:pPr algn="ctr">
              <a:lnSpc>
                <a:spcPct val="85000"/>
              </a:lnSpc>
            </a:pPr>
            <a:r>
              <a:rPr lang="ru-RU" b="1" dirty="0">
                <a:solidFill>
                  <a:schemeClr val="accent2"/>
                </a:solidFill>
                <a:latin typeface="Times New Roman" pitchFamily="18" charset="0"/>
              </a:rPr>
              <a:t>Должна обеспечить снижение уровня эмиссии на 70 – 80 %, увеличение </a:t>
            </a:r>
            <a:r>
              <a:rPr lang="ru-RU" b="1" dirty="0" err="1">
                <a:solidFill>
                  <a:schemeClr val="accent2"/>
                </a:solidFill>
                <a:latin typeface="Times New Roman" pitchFamily="18" charset="0"/>
              </a:rPr>
              <a:t>нагруженности</a:t>
            </a:r>
            <a:r>
              <a:rPr lang="ru-RU" b="1" dirty="0">
                <a:solidFill>
                  <a:schemeClr val="accent2"/>
                </a:solidFill>
                <a:latin typeface="Times New Roman" pitchFamily="18" charset="0"/>
              </a:rPr>
              <a:t> турбины на 50 % и снижение массы на 20 %.</a:t>
            </a:r>
          </a:p>
          <a:p>
            <a:pPr algn="ctr">
              <a:lnSpc>
                <a:spcPct val="85000"/>
              </a:lnSpc>
              <a:buFontTx/>
              <a:buChar char="•"/>
            </a:pPr>
            <a:r>
              <a:rPr lang="ru-RU" b="1" dirty="0">
                <a:solidFill>
                  <a:schemeClr val="accent2"/>
                </a:solidFill>
                <a:latin typeface="Times New Roman" pitchFamily="18" charset="0"/>
              </a:rPr>
              <a:t> перспективные дисковые сплавы, в </a:t>
            </a:r>
            <a:r>
              <a:rPr lang="ru-RU" b="1" dirty="0" err="1">
                <a:solidFill>
                  <a:schemeClr val="accent2"/>
                </a:solidFill>
                <a:latin typeface="Times New Roman" pitchFamily="18" charset="0"/>
              </a:rPr>
              <a:t>т.ч</a:t>
            </a:r>
            <a:r>
              <a:rPr lang="ru-RU" b="1" dirty="0">
                <a:solidFill>
                  <a:schemeClr val="accent2"/>
                </a:solidFill>
                <a:latin typeface="Times New Roman" pitchFamily="18" charset="0"/>
              </a:rPr>
              <a:t>. биметаллические с рабочими температурами более 820 </a:t>
            </a:r>
            <a:r>
              <a:rPr lang="en-US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°</a:t>
            </a:r>
            <a:r>
              <a:rPr lang="ru-RU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С;</a:t>
            </a:r>
            <a:endParaRPr lang="en-US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5000"/>
              </a:lnSpc>
              <a:buFontTx/>
              <a:buChar char="•"/>
            </a:pPr>
            <a:r>
              <a:rPr lang="ru-RU" b="1" dirty="0">
                <a:solidFill>
                  <a:schemeClr val="accent2"/>
                </a:solidFill>
                <a:latin typeface="Times New Roman" pitchFamily="18" charset="0"/>
              </a:rPr>
              <a:t> перспективные жаропрочные сплавы, интерметаллиды и естественные композиты типа </a:t>
            </a:r>
            <a:r>
              <a:rPr lang="en-US" b="1" dirty="0" err="1">
                <a:solidFill>
                  <a:schemeClr val="accent2"/>
                </a:solidFill>
                <a:latin typeface="Times New Roman" pitchFamily="18" charset="0"/>
              </a:rPr>
              <a:t>Nb</a:t>
            </a:r>
            <a:r>
              <a:rPr lang="en-US" b="1" dirty="0">
                <a:solidFill>
                  <a:schemeClr val="accent2"/>
                </a:solidFill>
                <a:latin typeface="Times New Roman" pitchFamily="18" charset="0"/>
              </a:rPr>
              <a:t>-Si</a:t>
            </a:r>
            <a:r>
              <a:rPr lang="ru-RU" b="1" dirty="0">
                <a:solidFill>
                  <a:schemeClr val="accent2"/>
                </a:solidFill>
                <a:latin typeface="Times New Roman" pitchFamily="18" charset="0"/>
              </a:rPr>
              <a:t> с теплозащитными покрытиями (коэффициент теплопроводности в 2 - 3 раза ниже существующих), интерметаллиды </a:t>
            </a:r>
            <a:r>
              <a:rPr lang="el-GR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ru-RU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b="1" dirty="0">
                <a:solidFill>
                  <a:schemeClr val="accent2"/>
                </a:solidFill>
                <a:latin typeface="Times New Roman" pitchFamily="18" charset="0"/>
              </a:rPr>
              <a:t>Ti</a:t>
            </a:r>
            <a:r>
              <a:rPr lang="ru-RU" b="1" dirty="0">
                <a:solidFill>
                  <a:schemeClr val="accent2"/>
                </a:solidFill>
                <a:latin typeface="Times New Roman" pitchFamily="18" charset="0"/>
              </a:rPr>
              <a:t>  для лопаток турбины;</a:t>
            </a:r>
          </a:p>
          <a:p>
            <a:pPr algn="ctr">
              <a:lnSpc>
                <a:spcPct val="85000"/>
              </a:lnSpc>
              <a:buFontTx/>
              <a:buChar char="•"/>
            </a:pPr>
            <a:r>
              <a:rPr lang="ru-RU" b="1" dirty="0">
                <a:solidFill>
                  <a:schemeClr val="accent2"/>
                </a:solidFill>
                <a:latin typeface="Times New Roman" pitchFamily="18" charset="0"/>
              </a:rPr>
              <a:t> композиты на основе керамической матрицы для сопловых лопаток и камеры сгорания;</a:t>
            </a:r>
          </a:p>
          <a:p>
            <a:pPr algn="ctr">
              <a:lnSpc>
                <a:spcPct val="85000"/>
              </a:lnSpc>
              <a:buFontTx/>
              <a:buChar char="•"/>
            </a:pPr>
            <a:r>
              <a:rPr lang="ru-RU" b="1" dirty="0">
                <a:solidFill>
                  <a:schemeClr val="accent2"/>
                </a:solidFill>
                <a:latin typeface="Times New Roman" pitchFamily="18" charset="0"/>
              </a:rPr>
              <a:t> легкие жаропрочные сплавы и сплавы с эффектом памяти.</a:t>
            </a:r>
          </a:p>
        </p:txBody>
      </p:sp>
    </p:spTree>
    <p:extLst>
      <p:ext uri="{BB962C8B-B14F-4D97-AF65-F5344CB8AC3E}">
        <p14:creationId xmlns:p14="http://schemas.microsoft.com/office/powerpoint/2010/main" val="351178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0">
            <a:gsLst>
              <a:gs pos="0">
                <a:srgbClr val="291D89"/>
              </a:gs>
              <a:gs pos="100000">
                <a:srgbClr val="291D89">
                  <a:gamma/>
                  <a:tint val="66667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>
              <a:lnSpc>
                <a:spcPct val="85000"/>
              </a:lnSpc>
              <a:defRPr/>
            </a:pPr>
            <a:endParaRPr lang="ru-RU" sz="4800">
              <a:solidFill>
                <a:srgbClr val="EAF2F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aettenschweiler" pitchFamily="34" charset="0"/>
            </a:endParaRPr>
          </a:p>
        </p:txBody>
      </p:sp>
      <p:sp>
        <p:nvSpPr>
          <p:cNvPr id="151555" name="Rectangle 3"/>
          <p:cNvSpPr>
            <a:spLocks noChangeArrowheads="1"/>
          </p:cNvSpPr>
          <p:nvPr/>
        </p:nvSpPr>
        <p:spPr bwMode="auto">
          <a:xfrm>
            <a:off x="1143000" y="50800"/>
            <a:ext cx="8001000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85000"/>
              </a:lnSpc>
            </a:pPr>
            <a:r>
              <a:rPr lang="ru-RU" sz="2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Национальные планы и стратегии в США и Европе в области авиационных исследований</a:t>
            </a:r>
          </a:p>
        </p:txBody>
      </p:sp>
      <p:pic>
        <p:nvPicPr>
          <p:cNvPr id="151556" name="Picture 5" descr="Для прозраче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105727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64" name="Picture 8" descr="image_galle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581" y="1046163"/>
            <a:ext cx="5617294" cy="4776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9" name="Rectangle 9"/>
          <p:cNvSpPr>
            <a:spLocks noChangeArrowheads="1"/>
          </p:cNvSpPr>
          <p:nvPr/>
        </p:nvSpPr>
        <p:spPr bwMode="auto">
          <a:xfrm>
            <a:off x="1691680" y="1046163"/>
            <a:ext cx="694590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National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Aerospace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Technology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Strategy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1566" name="Rectangle 10"/>
          <p:cNvSpPr>
            <a:spLocks noChangeArrowheads="1"/>
          </p:cNvSpPr>
          <p:nvPr/>
        </p:nvSpPr>
        <p:spPr bwMode="auto">
          <a:xfrm>
            <a:off x="4140200" y="2181225"/>
            <a:ext cx="1152525" cy="539750"/>
          </a:xfrm>
          <a:prstGeom prst="rect">
            <a:avLst/>
          </a:prstGeom>
          <a:noFill/>
          <a:ln w="57150" cmpd="thinThick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1567" name="Rectangle 11"/>
          <p:cNvSpPr>
            <a:spLocks noChangeArrowheads="1"/>
          </p:cNvSpPr>
          <p:nvPr/>
        </p:nvSpPr>
        <p:spPr bwMode="auto">
          <a:xfrm>
            <a:off x="5868144" y="2335170"/>
            <a:ext cx="1512887" cy="395288"/>
          </a:xfrm>
          <a:prstGeom prst="rect">
            <a:avLst/>
          </a:prstGeom>
          <a:noFill/>
          <a:ln w="57150" cmpd="thinThick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1568" name="Rectangle 12"/>
          <p:cNvSpPr>
            <a:spLocks noChangeArrowheads="1"/>
          </p:cNvSpPr>
          <p:nvPr/>
        </p:nvSpPr>
        <p:spPr bwMode="auto">
          <a:xfrm>
            <a:off x="5868143" y="3702887"/>
            <a:ext cx="1512887" cy="360362"/>
          </a:xfrm>
          <a:prstGeom prst="rect">
            <a:avLst/>
          </a:prstGeom>
          <a:noFill/>
          <a:ln w="57150" cmpd="thinThick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7053" name="Rectangle 13"/>
          <p:cNvSpPr>
            <a:spLocks noChangeArrowheads="1"/>
          </p:cNvSpPr>
          <p:nvPr/>
        </p:nvSpPr>
        <p:spPr bwMode="auto">
          <a:xfrm>
            <a:off x="323528" y="5661025"/>
            <a:ext cx="835216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Новые материалы – ключевое направление для создания перспективной аэрокосмической техники</a:t>
            </a:r>
          </a:p>
        </p:txBody>
      </p:sp>
    </p:spTree>
    <p:extLst>
      <p:ext uri="{BB962C8B-B14F-4D97-AF65-F5344CB8AC3E}">
        <p14:creationId xmlns:p14="http://schemas.microsoft.com/office/powerpoint/2010/main" val="139167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0">
            <a:gsLst>
              <a:gs pos="0">
                <a:srgbClr val="291D89"/>
              </a:gs>
              <a:gs pos="100000">
                <a:srgbClr val="291D89">
                  <a:gamma/>
                  <a:tint val="66667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>
              <a:lnSpc>
                <a:spcPct val="85000"/>
              </a:lnSpc>
              <a:defRPr/>
            </a:pPr>
            <a:endParaRPr lang="ru-RU" sz="4800">
              <a:solidFill>
                <a:srgbClr val="EAF2F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aettenschweiler" pitchFamily="34" charset="0"/>
            </a:endParaRPr>
          </a:p>
        </p:txBody>
      </p:sp>
      <p:sp>
        <p:nvSpPr>
          <p:cNvPr id="143363" name="Rectangle 3"/>
          <p:cNvSpPr>
            <a:spLocks noChangeArrowheads="1"/>
          </p:cNvSpPr>
          <p:nvPr/>
        </p:nvSpPr>
        <p:spPr bwMode="auto">
          <a:xfrm>
            <a:off x="1143000" y="50800"/>
            <a:ext cx="8001000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85000"/>
              </a:lnSpc>
            </a:pPr>
            <a:r>
              <a:rPr lang="ru-RU" sz="2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Стратегические направления развития материалов и технологий в «Национальный план развития науки и технологий в авиастроении на период до 2030 года»</a:t>
            </a:r>
          </a:p>
        </p:txBody>
      </p:sp>
      <p:pic>
        <p:nvPicPr>
          <p:cNvPr id="143364" name="Picture 5" descr="Для прозраче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105727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60" name="Rectangle 68"/>
          <p:cNvSpPr>
            <a:spLocks noChangeArrowheads="1"/>
          </p:cNvSpPr>
          <p:nvPr/>
        </p:nvSpPr>
        <p:spPr bwMode="auto">
          <a:xfrm>
            <a:off x="0" y="906463"/>
            <a:ext cx="9144000" cy="59086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marL="444500" indent="-444500" algn="just"/>
            <a:r>
              <a:rPr lang="ru-RU" sz="1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1.</a:t>
            </a:r>
            <a:r>
              <a:rPr lang="ru-RU" sz="1600" b="1">
                <a:solidFill>
                  <a:srgbClr val="FF0000"/>
                </a:solidFill>
              </a:rPr>
              <a:t>	</a:t>
            </a:r>
            <a:r>
              <a:rPr lang="ru-RU" sz="1600" b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Легкие, высокопрочные коррозионностойкие свариваемые сплавы и стали в том числе с высокой вязкостью разрушения</a:t>
            </a:r>
          </a:p>
          <a:p>
            <a:pPr marL="444500" indent="-444500" algn="just"/>
            <a:r>
              <a:rPr lang="ru-RU" sz="1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2.</a:t>
            </a:r>
            <a:r>
              <a:rPr lang="ru-RU" sz="1600" b="1">
                <a:solidFill>
                  <a:srgbClr val="FF0000"/>
                </a:solidFill>
              </a:rPr>
              <a:t>	</a:t>
            </a:r>
            <a:r>
              <a:rPr lang="ru-RU" sz="1600" b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Слоистые металлополимерные, биметаллические и гибридные материалы</a:t>
            </a:r>
          </a:p>
          <a:p>
            <a:pPr marL="444500" indent="-444500" algn="just"/>
            <a:r>
              <a:rPr lang="ru-RU" sz="1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3.</a:t>
            </a:r>
            <a:r>
              <a:rPr lang="ru-RU" sz="1600" b="1">
                <a:solidFill>
                  <a:srgbClr val="FF0000"/>
                </a:solidFill>
              </a:rPr>
              <a:t>	</a:t>
            </a:r>
            <a:r>
              <a:rPr lang="ru-RU" sz="1600" b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Комплексная антикоррозионная защита, многослойные износо-, эррозионностойкие и теплозащитные покрытия</a:t>
            </a:r>
          </a:p>
          <a:p>
            <a:pPr marL="444500" indent="-444500" algn="just"/>
            <a:r>
              <a:rPr lang="ru-RU" sz="1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4.</a:t>
            </a:r>
            <a:r>
              <a:rPr lang="ru-RU" sz="1600"/>
              <a:t>	</a:t>
            </a:r>
            <a:r>
              <a:rPr lang="ru-RU" sz="1600" b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Интерметаллидные материалы</a:t>
            </a:r>
          </a:p>
          <a:p>
            <a:pPr marL="444500" indent="-444500" algn="just">
              <a:spcBef>
                <a:spcPct val="15000"/>
              </a:spcBef>
            </a:pPr>
            <a:r>
              <a:rPr lang="ru-RU" sz="1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5.</a:t>
            </a:r>
            <a:r>
              <a:rPr lang="ru-RU" sz="1600"/>
              <a:t> 	</a:t>
            </a:r>
            <a:r>
              <a:rPr lang="ru-RU" sz="1600" b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Энергоэффективные, ресурсосберегающие и аддитивные технологии получения деталей, полуфабрикатов и конструкций</a:t>
            </a:r>
          </a:p>
          <a:p>
            <a:pPr marL="444500" indent="-444500" algn="just">
              <a:spcBef>
                <a:spcPct val="15000"/>
              </a:spcBef>
            </a:pPr>
            <a:r>
              <a:rPr lang="ru-RU" sz="1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6.</a:t>
            </a:r>
            <a:r>
              <a:rPr lang="ru-RU" sz="1600" b="1">
                <a:solidFill>
                  <a:srgbClr val="FF0000"/>
                </a:solidFill>
              </a:rPr>
              <a:t>	</a:t>
            </a:r>
            <a:r>
              <a:rPr lang="ru-RU" sz="1600" b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Компьютерные методы моделирования структуры и свойств материалов при их создании и работе в конструкции</a:t>
            </a:r>
          </a:p>
          <a:p>
            <a:pPr marL="444500" indent="-444500" algn="just">
              <a:spcBef>
                <a:spcPct val="15000"/>
              </a:spcBef>
            </a:pPr>
            <a:r>
              <a:rPr lang="ru-RU" sz="1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7.</a:t>
            </a:r>
            <a:r>
              <a:rPr lang="ru-RU" sz="1600" b="1">
                <a:solidFill>
                  <a:srgbClr val="FF0000"/>
                </a:solidFill>
              </a:rPr>
              <a:t>	</a:t>
            </a:r>
            <a:r>
              <a:rPr lang="ru-RU" sz="1600" b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Монокристаллические, высокожаропрочные суперсплавы, естественные композиты</a:t>
            </a:r>
          </a:p>
          <a:p>
            <a:pPr marL="444500" indent="-444500" algn="just">
              <a:spcBef>
                <a:spcPct val="15000"/>
              </a:spcBef>
            </a:pPr>
            <a:r>
              <a:rPr lang="ru-RU" sz="1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8.</a:t>
            </a:r>
            <a:r>
              <a:rPr lang="ru-RU" sz="1600" b="1">
                <a:solidFill>
                  <a:srgbClr val="FF0000"/>
                </a:solidFill>
              </a:rPr>
              <a:t>	</a:t>
            </a:r>
            <a:r>
              <a:rPr lang="ru-RU" sz="1600" b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Материалы с эффектом памяти формы</a:t>
            </a:r>
          </a:p>
          <a:p>
            <a:pPr marL="444500" indent="-444500" algn="just">
              <a:spcBef>
                <a:spcPct val="15000"/>
              </a:spcBef>
            </a:pPr>
            <a:r>
              <a:rPr lang="ru-RU" sz="1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9.</a:t>
            </a:r>
            <a:r>
              <a:rPr lang="ru-RU" sz="1600" b="1">
                <a:solidFill>
                  <a:srgbClr val="FF0000"/>
                </a:solidFill>
              </a:rPr>
              <a:t>	</a:t>
            </a:r>
            <a:r>
              <a:rPr lang="ru-RU" sz="1600" b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Магнитные материалы</a:t>
            </a:r>
          </a:p>
          <a:p>
            <a:pPr marL="444500" indent="-444500" algn="just">
              <a:spcBef>
                <a:spcPct val="15000"/>
              </a:spcBef>
            </a:pPr>
            <a:r>
              <a:rPr lang="ru-RU" sz="1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10.   </a:t>
            </a:r>
            <a:r>
              <a:rPr lang="ru-RU" sz="1600" b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Металломатричные и полиматричные композиционные материалы</a:t>
            </a:r>
          </a:p>
          <a:p>
            <a:pPr marL="444500" indent="-444500" algn="just">
              <a:spcBef>
                <a:spcPct val="15000"/>
              </a:spcBef>
            </a:pPr>
            <a:r>
              <a:rPr lang="ru-RU" sz="1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11.   </a:t>
            </a:r>
            <a:r>
              <a:rPr lang="ru-RU" sz="1600" b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Полимерные композиционные материалы</a:t>
            </a:r>
          </a:p>
          <a:p>
            <a:pPr marL="444500" indent="-444500" algn="just">
              <a:spcBef>
                <a:spcPct val="15000"/>
              </a:spcBef>
            </a:pPr>
            <a:r>
              <a:rPr lang="ru-RU" sz="1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12.   </a:t>
            </a:r>
            <a:r>
              <a:rPr lang="ru-RU" sz="1600" b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Высокотемпературные керамические и керамоподобные материалы</a:t>
            </a:r>
          </a:p>
          <a:p>
            <a:pPr marL="444500" indent="-444500" algn="just">
              <a:spcBef>
                <a:spcPct val="15000"/>
              </a:spcBef>
            </a:pPr>
            <a:r>
              <a:rPr lang="ru-RU" sz="1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13.   </a:t>
            </a:r>
            <a:r>
              <a:rPr lang="ru-RU" sz="1600" b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Наноструктурированные, аморфные материалы и покрытия</a:t>
            </a:r>
          </a:p>
          <a:p>
            <a:pPr marL="444500" indent="-444500" algn="just">
              <a:spcBef>
                <a:spcPct val="15000"/>
              </a:spcBef>
            </a:pPr>
            <a:r>
              <a:rPr lang="ru-RU" sz="1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14.   </a:t>
            </a:r>
            <a:r>
              <a:rPr lang="ru-RU" sz="1600" b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Сверхлегкие пеноматериалы</a:t>
            </a:r>
          </a:p>
          <a:p>
            <a:pPr marL="444500" indent="-444500" algn="just">
              <a:spcBef>
                <a:spcPct val="15000"/>
              </a:spcBef>
            </a:pPr>
            <a:r>
              <a:rPr lang="ru-RU" sz="1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15.   </a:t>
            </a:r>
            <a:r>
              <a:rPr lang="ru-RU" sz="1600" b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Интеллектуальные, адаптивные материалы и покрытия</a:t>
            </a:r>
          </a:p>
          <a:p>
            <a:pPr marL="444500" indent="-444500" algn="just">
              <a:spcBef>
                <a:spcPct val="15000"/>
              </a:spcBef>
            </a:pPr>
            <a:r>
              <a:rPr lang="ru-RU" sz="1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16. </a:t>
            </a:r>
            <a:r>
              <a:rPr lang="ru-RU" sz="1600" b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Новые методы исследований, испытаний, включая квалификационные, и неразрушающего контроля</a:t>
            </a:r>
          </a:p>
        </p:txBody>
      </p:sp>
    </p:spTree>
    <p:extLst>
      <p:ext uri="{BB962C8B-B14F-4D97-AF65-F5344CB8AC3E}">
        <p14:creationId xmlns:p14="http://schemas.microsoft.com/office/powerpoint/2010/main" val="40232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620688"/>
            <a:ext cx="7704856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Высокопрочные конструкционные и коррозионностойкие свариваемые стали с высокой вязкостью разрушения 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(лаб. 5, 16, 23, 4)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71601" y="1988840"/>
            <a:ext cx="7344816" cy="4201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ct val="10000"/>
              </a:spcAft>
            </a:pPr>
            <a:r>
              <a:rPr lang="ru-RU" sz="2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Задачи: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FontTx/>
              <a:buChar char="•"/>
            </a:pPr>
            <a:r>
              <a:rPr lang="ru-RU" sz="20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2000" b="1" dirty="0">
                <a:solidFill>
                  <a:srgbClr val="0066CC"/>
                </a:solidFill>
              </a:rPr>
              <a:t>Создание, с применением  математического моделирования химического и фазового состава, новых принципов легирования </a:t>
            </a:r>
            <a:r>
              <a:rPr lang="ru-RU" sz="2000" b="1" dirty="0" smtClean="0">
                <a:solidFill>
                  <a:srgbClr val="0066CC"/>
                </a:solidFill>
              </a:rPr>
              <a:t>лигатурами </a:t>
            </a:r>
            <a:r>
              <a:rPr lang="ru-RU" sz="2000" b="1" dirty="0">
                <a:solidFill>
                  <a:srgbClr val="0066CC"/>
                </a:solidFill>
              </a:rPr>
              <a:t>высокопрочных конструкционных  и коррозионностойких свариваемых сталей, в том числе со </a:t>
            </a:r>
            <a:r>
              <a:rPr lang="ru-RU" sz="2000" b="1" dirty="0" err="1">
                <a:solidFill>
                  <a:srgbClr val="0066CC"/>
                </a:solidFill>
              </a:rPr>
              <a:t>сверхравновесным</a:t>
            </a:r>
            <a:r>
              <a:rPr lang="ru-RU" sz="2000" b="1" dirty="0">
                <a:solidFill>
                  <a:srgbClr val="0066CC"/>
                </a:solidFill>
              </a:rPr>
              <a:t> содержанием азота (</a:t>
            </a:r>
            <a:r>
              <a:rPr lang="ru-RU" sz="20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до 1.5 %</a:t>
            </a:r>
            <a:r>
              <a:rPr lang="ru-RU" sz="2000" b="1" dirty="0">
                <a:solidFill>
                  <a:srgbClr val="0066CC"/>
                </a:solidFill>
              </a:rPr>
              <a:t>), </a:t>
            </a:r>
            <a:r>
              <a:rPr lang="ru-RU" sz="2000" b="1" dirty="0">
                <a:solidFill>
                  <a:srgbClr val="000066"/>
                </a:solidFill>
              </a:rPr>
              <a:t>обладающих вязкостью разрушения </a:t>
            </a:r>
            <a:r>
              <a:rPr lang="ru-RU" sz="20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 1,5 раза</a:t>
            </a:r>
            <a:r>
              <a:rPr lang="ru-RU" sz="2000" b="1" dirty="0">
                <a:solidFill>
                  <a:srgbClr val="000066"/>
                </a:solidFill>
              </a:rPr>
              <a:t> более высокой, чем у существующих, для ответственных деталей узлов и агрегатов авиационной техники и газотурбинных двигателей, обеспечивающих  повышение уровня выносливости и </a:t>
            </a:r>
            <a:r>
              <a:rPr lang="ru-RU" sz="2000" b="1" dirty="0" smtClean="0">
                <a:solidFill>
                  <a:srgbClr val="000066"/>
                </a:solidFill>
              </a:rPr>
              <a:t>прочности </a:t>
            </a:r>
            <a:r>
              <a:rPr lang="ru-RU" sz="2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до </a:t>
            </a:r>
            <a:r>
              <a:rPr lang="ru-RU" sz="20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1,5 раз.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ru-RU" sz="20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2000" b="1" dirty="0">
                <a:solidFill>
                  <a:srgbClr val="000066"/>
                </a:solidFill>
              </a:rPr>
              <a:t>Разработка технологий выплавки, деформации, термической и термомеханической обработки материалов, обеспечивающих </a:t>
            </a:r>
            <a:r>
              <a:rPr lang="ru-RU" sz="2000" b="1" dirty="0" smtClean="0">
                <a:solidFill>
                  <a:srgbClr val="000066"/>
                </a:solidFill>
              </a:rPr>
              <a:t>заданный уровень эксплуатационных свойств</a:t>
            </a:r>
            <a:endParaRPr lang="ru-RU" sz="2000" b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57478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Оформление по умолчанию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Оформление по умолчанию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Оформление по умолчанию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Оформление по умолчанию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Оформление по умолчанию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4366</Words>
  <Application>Microsoft Office PowerPoint</Application>
  <PresentationFormat>Экран (4:3)</PresentationFormat>
  <Paragraphs>664</Paragraphs>
  <Slides>26</Slides>
  <Notes>17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26</vt:i4>
      </vt:variant>
    </vt:vector>
  </HeadingPairs>
  <TitlesOfParts>
    <vt:vector size="30" baseType="lpstr">
      <vt:lpstr>Тема Office</vt:lpstr>
      <vt:lpstr>Фотография Photo Editor</vt:lpstr>
      <vt:lpstr>Формула</vt:lpstr>
      <vt:lpstr>Диаграмма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Естественные композиционные материалы на основе титана с регламентированной β структурой (лаб. 8)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Ночовная Надежда Алексеевна</dc:creator>
  <cp:lastModifiedBy>Ночовная Надежда Алексеевна</cp:lastModifiedBy>
  <cp:revision>14</cp:revision>
  <dcterms:created xsi:type="dcterms:W3CDTF">2016-10-07T11:20:35Z</dcterms:created>
  <dcterms:modified xsi:type="dcterms:W3CDTF">2016-10-12T09:05:08Z</dcterms:modified>
</cp:coreProperties>
</file>